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282" r:id="rId18"/>
    <p:sldId id="283" r:id="rId19"/>
    <p:sldId id="291" r:id="rId20"/>
    <p:sldId id="334" r:id="rId21"/>
    <p:sldId id="271" r:id="rId22"/>
    <p:sldId id="272" r:id="rId23"/>
    <p:sldId id="277" r:id="rId24"/>
    <p:sldId id="285" r:id="rId25"/>
    <p:sldId id="289" r:id="rId26"/>
    <p:sldId id="288" r:id="rId27"/>
    <p:sldId id="290" r:id="rId28"/>
    <p:sldId id="275" r:id="rId29"/>
    <p:sldId id="278" r:id="rId30"/>
    <p:sldId id="280" r:id="rId31"/>
    <p:sldId id="273" r:id="rId32"/>
    <p:sldId id="293" r:id="rId33"/>
    <p:sldId id="274" r:id="rId34"/>
    <p:sldId id="292" r:id="rId35"/>
    <p:sldId id="286" r:id="rId36"/>
    <p:sldId id="295" r:id="rId37"/>
    <p:sldId id="296" r:id="rId38"/>
    <p:sldId id="294" r:id="rId39"/>
    <p:sldId id="287" r:id="rId40"/>
    <p:sldId id="305" r:id="rId41"/>
    <p:sldId id="30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284" r:id="rId51"/>
    <p:sldId id="307" r:id="rId52"/>
    <p:sldId id="308" r:id="rId53"/>
    <p:sldId id="309" r:id="rId54"/>
    <p:sldId id="311" r:id="rId55"/>
    <p:sldId id="315" r:id="rId56"/>
    <p:sldId id="316" r:id="rId57"/>
    <p:sldId id="317" r:id="rId58"/>
    <p:sldId id="318" r:id="rId59"/>
    <p:sldId id="319" r:id="rId60"/>
    <p:sldId id="314" r:id="rId61"/>
    <p:sldId id="321" r:id="rId62"/>
    <p:sldId id="310" r:id="rId63"/>
    <p:sldId id="312" r:id="rId64"/>
    <p:sldId id="313" r:id="rId65"/>
    <p:sldId id="320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1" r:id="rId75"/>
    <p:sldId id="330" r:id="rId76"/>
    <p:sldId id="332" r:id="rId77"/>
    <p:sldId id="333" r:id="rId78"/>
    <p:sldId id="335" r:id="rId79"/>
    <p:sldId id="336" r:id="rId80"/>
    <p:sldId id="337" r:id="rId81"/>
    <p:sldId id="338" r:id="rId82"/>
    <p:sldId id="339" r:id="rId83"/>
    <p:sldId id="343" r:id="rId84"/>
    <p:sldId id="340" r:id="rId85"/>
    <p:sldId id="341" r:id="rId86"/>
    <p:sldId id="342" r:id="rId87"/>
    <p:sldId id="344" r:id="rId88"/>
    <p:sldId id="345" r:id="rId89"/>
    <p:sldId id="346" r:id="rId90"/>
    <p:sldId id="348" r:id="rId91"/>
    <p:sldId id="349" r:id="rId92"/>
    <p:sldId id="351" r:id="rId93"/>
    <p:sldId id="350" r:id="rId94"/>
    <p:sldId id="352" r:id="rId95"/>
    <p:sldId id="353" r:id="rId96"/>
    <p:sldId id="354" r:id="rId9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opics" id="{719E0F33-1B47-D54A-9807-0197335AC7EE}">
          <p14:sldIdLst>
            <p14:sldId id="256"/>
            <p14:sldId id="257"/>
            <p14:sldId id="258"/>
          </p14:sldIdLst>
        </p14:section>
        <p14:section name="Introduction of the tile technology" id="{F58605BC-F615-FE4C-8FC2-0CF8B83617DC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81"/>
            <p14:sldId id="282"/>
            <p14:sldId id="283"/>
            <p14:sldId id="291"/>
            <p14:sldId id="334"/>
          </p14:sldIdLst>
        </p14:section>
        <p14:section name="Introduction of software and global map" id="{1BDA27D6-8630-8645-B2E1-8D0AF2223C30}">
          <p14:sldIdLst>
            <p14:sldId id="271"/>
            <p14:sldId id="272"/>
            <p14:sldId id="277"/>
            <p14:sldId id="285"/>
            <p14:sldId id="289"/>
            <p14:sldId id="288"/>
            <p14:sldId id="290"/>
            <p14:sldId id="275"/>
            <p14:sldId id="278"/>
            <p14:sldId id="280"/>
          </p14:sldIdLst>
        </p14:section>
        <p14:section name="Vector Tile – 1 Create vector tiles from vector files" id="{3B457CC5-7C6D-5641-ACD9-735B5E411E8F}">
          <p14:sldIdLst>
            <p14:sldId id="273"/>
            <p14:sldId id="293"/>
            <p14:sldId id="274"/>
            <p14:sldId id="292"/>
            <p14:sldId id="286"/>
            <p14:sldId id="295"/>
            <p14:sldId id="296"/>
            <p14:sldId id="294"/>
            <p14:sldId id="287"/>
            <p14:sldId id="305"/>
            <p14:sldId id="30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84"/>
            <p14:sldId id="307"/>
            <p14:sldId id="308"/>
            <p14:sldId id="309"/>
            <p14:sldId id="311"/>
            <p14:sldId id="315"/>
            <p14:sldId id="316"/>
            <p14:sldId id="317"/>
            <p14:sldId id="318"/>
            <p14:sldId id="319"/>
            <p14:sldId id="314"/>
            <p14:sldId id="321"/>
            <p14:sldId id="310"/>
            <p14:sldId id="312"/>
            <p14:sldId id="313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0"/>
            <p14:sldId id="332"/>
            <p14:sldId id="333"/>
          </p14:sldIdLst>
        </p14:section>
        <p14:section name="raster tile" id="{2DD97800-7529-BF4D-9588-9480D3FBA241}">
          <p14:sldIdLst>
            <p14:sldId id="335"/>
            <p14:sldId id="336"/>
            <p14:sldId id="337"/>
            <p14:sldId id="338"/>
            <p14:sldId id="339"/>
            <p14:sldId id="343"/>
            <p14:sldId id="340"/>
            <p14:sldId id="341"/>
            <p14:sldId id="342"/>
            <p14:sldId id="344"/>
            <p14:sldId id="345"/>
            <p14:sldId id="346"/>
          </p14:sldIdLst>
        </p14:section>
        <p14:section name="Hosting" id="{12DA2C04-A13F-BB4B-9365-373D278B45E8}">
          <p14:sldIdLst>
            <p14:sldId id="348"/>
            <p14:sldId id="349"/>
            <p14:sldId id="351"/>
            <p14:sldId id="350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14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A2481-E61A-B64B-822F-7246F5CD420D}" type="datetimeFigureOut">
              <a:rPr kumimoji="1" lang="ja-JP" altLang="en-US" smtClean="0"/>
              <a:t>2017/10/13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F0714-6029-B14A-B09C-05D3D0998C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15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F0714-6029-B14A-B09C-05D3D0998C1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42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F0714-6029-B14A-B09C-05D3D0998C1D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59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en-US" altLang="ja-JP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JICA 2017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JICA 2017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JICA 2017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2017/10/18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/>
              <a:t>JICA 2017 Seminar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43EE-6720-F244-8EA3-C00C42E08BC1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0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openstreetmap.org/wiki/Slippy_Map" TargetMode="Externa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maptiles.org/language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apbox.com/mapbox-gl-js/style-spec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aro@georepublic.co.jp" TargetMode="External"/><Relationship Id="rId3" Type="http://schemas.openxmlformats.org/officeDocument/2006/relationships/hyperlink" Target="https://twitter.com/smellma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maps.github.io/" TargetMode="External"/><Relationship Id="rId4" Type="http://schemas.openxmlformats.org/officeDocument/2006/relationships/hyperlink" Target="https://github.com/globalmaps/projectmanagement/blob/master/REPOS.m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obalmap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maps/gmlk20" TargetMode="External"/><Relationship Id="rId4" Type="http://schemas.openxmlformats.org/officeDocument/2006/relationships/hyperlink" Target="https://github.com/globalmaps/specific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obalmaps/gmlk1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maps/gmlk20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obalmaps/gmlk1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pbox/tippecanoe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maptiles/fonts/tree/gh-pages" TargetMode="External"/><Relationship Id="rId3" Type="http://schemas.openxmlformats.org/officeDocument/2006/relationships/hyperlink" Target="https://github.com/openmaptiles/osm-bright-gl-style/tree/gh-page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putnik.github.io/editor/" TargetMode="Externa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data/lka.json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apbox.com/mapbox-gl-js/style-spec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apbox.com/mapbox-gl-js/style-spec/#types-func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.tile.openstreetmap.org/3/2/4.png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mellman/creating_tiles_with_global_map_support_files/tree/master/2014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tsencrypt.org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oT3FY_CTQc?t=852" TargetMode="External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ny.cc/vyvao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tiled map using Global map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Taro Matsuzawa</a:t>
            </a:r>
          </a:p>
          <a:p>
            <a:r>
              <a:rPr lang="en-US" altLang="ja-JP" dirty="0" smtClean="0"/>
              <a:t>Georepublic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en-US" altLang="ja-JP" dirty="0" smtClean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JICA 2017 Seminar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9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Specification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Two tile service specifications</a:t>
            </a:r>
          </a:p>
          <a:p>
            <a:pPr lvl="1"/>
            <a:r>
              <a:rPr lang="en-US" altLang="ja-JP" dirty="0" smtClean="0"/>
              <a:t>Tile Map Service (TMS)</a:t>
            </a:r>
          </a:p>
          <a:p>
            <a:pPr lvl="1"/>
            <a:r>
              <a:rPr lang="en-US" altLang="ja-JP" dirty="0"/>
              <a:t>Web Map Tile Service (</a:t>
            </a:r>
            <a:r>
              <a:rPr lang="en-US" altLang="ja-JP" dirty="0" smtClean="0"/>
              <a:t>WMTS)</a:t>
            </a:r>
          </a:p>
          <a:p>
            <a:r>
              <a:rPr lang="en-US" altLang="ja-JP" dirty="0" smtClean="0"/>
              <a:t>TMS is simple than WMTS.</a:t>
            </a:r>
            <a:endParaRPr lang="en-US" altLang="ja-JP" dirty="0"/>
          </a:p>
          <a:p>
            <a:r>
              <a:rPr lang="en-US" altLang="ja-JP" dirty="0"/>
              <a:t>TMS’s X Y coordinate is started from bottom left.</a:t>
            </a:r>
          </a:p>
          <a:p>
            <a:pPr lvl="1"/>
            <a:r>
              <a:rPr lang="en-US" altLang="ja-JP" dirty="0"/>
              <a:t>Same </a:t>
            </a:r>
            <a:r>
              <a:rPr lang="en-US" altLang="ja-JP" dirty="0" smtClean="0"/>
              <a:t>as </a:t>
            </a:r>
            <a:r>
              <a:rPr lang="en-US" altLang="ja-JP" dirty="0"/>
              <a:t>Cartesian coordinate system</a:t>
            </a:r>
            <a:r>
              <a:rPr lang="en-US" altLang="ja-JP" dirty="0" smtClean="0"/>
              <a:t>.</a:t>
            </a:r>
          </a:p>
          <a:p>
            <a:r>
              <a:rPr kumimoji="1" lang="en-US" altLang="ja-JP" dirty="0" smtClean="0"/>
              <a:t>WMTS‘s X Y coordinate is started from top left.</a:t>
            </a:r>
          </a:p>
          <a:p>
            <a:pPr lvl="1"/>
            <a:r>
              <a:rPr lang="en-US" altLang="ja-JP" dirty="0" smtClean="0"/>
              <a:t>Same as Coordinate system for 2D computer graphics.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1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Difference between TMS and WMTS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7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rcRect t="806" b="806"/>
          <a:stretch>
            <a:fillRect/>
          </a:stretch>
        </p:blipFill>
        <p:spPr>
          <a:xfrm>
            <a:off x="333879" y="1720866"/>
            <a:ext cx="3741738" cy="3824288"/>
          </a:xfrm>
        </p:spPr>
      </p:pic>
      <p:pic>
        <p:nvPicPr>
          <p:cNvPr id="8" name="図 7" descr="スクリーンショット 2014-10-17 3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73" y="2111376"/>
            <a:ext cx="4432361" cy="291492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792153" y="5766086"/>
            <a:ext cx="8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TMS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33157" y="5754029"/>
            <a:ext cx="9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WMTS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2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 Y </a:t>
            </a:r>
            <a:r>
              <a:rPr lang="en-US" altLang="ja-JP" dirty="0"/>
              <a:t>coordinate flipped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OpenStreetMap</a:t>
            </a:r>
            <a:r>
              <a:rPr lang="en-US" altLang="ja-JP" dirty="0"/>
              <a:t> use TMS like protocol but The Y coordinates are numbered from top left.</a:t>
            </a:r>
          </a:p>
          <a:p>
            <a:pPr lvl="1"/>
            <a:r>
              <a:rPr lang="en-US" altLang="ja-JP" dirty="0"/>
              <a:t>If take no thought of meta data, Y coordinate flipped TMS equals WMTS.</a:t>
            </a:r>
          </a:p>
          <a:p>
            <a:pPr lvl="1"/>
            <a:r>
              <a:rPr lang="en-US" altLang="ja-JP" dirty="0"/>
              <a:t>GSI Map use this rule too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err="1" smtClean="0"/>
              <a:t>OpenStreetMap</a:t>
            </a:r>
            <a:r>
              <a:rPr lang="en-US" altLang="ja-JP" dirty="0" smtClean="0"/>
              <a:t> call “</a:t>
            </a:r>
            <a:r>
              <a:rPr lang="en-US" altLang="ja-JP" dirty="0" err="1" smtClean="0">
                <a:hlinkClick r:id="rId2"/>
              </a:rPr>
              <a:t>Slippy</a:t>
            </a:r>
            <a:r>
              <a:rPr lang="en-US" altLang="ja-JP" dirty="0" smtClean="0">
                <a:hlinkClick r:id="rId2"/>
              </a:rPr>
              <a:t> Map</a:t>
            </a:r>
            <a:r>
              <a:rPr lang="en-US" altLang="ja-JP" dirty="0" smtClean="0"/>
              <a:t>”</a:t>
            </a:r>
            <a:endParaRPr lang="en-US" altLang="ja-JP" dirty="0"/>
          </a:p>
          <a:p>
            <a:pPr lvl="1"/>
            <a:r>
              <a:rPr lang="en-US" altLang="ja-JP" dirty="0"/>
              <a:t>We call </a:t>
            </a:r>
            <a:r>
              <a:rPr lang="en-US" altLang="ja-JP" dirty="0" err="1">
                <a:solidFill>
                  <a:srgbClr val="FF0000"/>
                </a:solidFill>
              </a:rPr>
              <a:t>zxy</a:t>
            </a:r>
            <a:r>
              <a:rPr lang="en-US" altLang="ja-JP" dirty="0">
                <a:solidFill>
                  <a:srgbClr val="FF0000"/>
                </a:solidFill>
              </a:rPr>
              <a:t> tile</a:t>
            </a:r>
          </a:p>
          <a:p>
            <a:pPr lvl="2"/>
            <a:r>
              <a:rPr lang="en-US" altLang="ja-JP" dirty="0">
                <a:solidFill>
                  <a:srgbClr val="FF0000"/>
                </a:solidFill>
              </a:rPr>
              <a:t>{z}/{x}/{y}.</a:t>
            </a:r>
            <a:r>
              <a:rPr lang="en-US" altLang="ja-JP" dirty="0" err="1">
                <a:solidFill>
                  <a:srgbClr val="FF0000"/>
                </a:solidFill>
              </a:rPr>
              <a:t>png</a:t>
            </a:r>
            <a:endParaRPr lang="en-US" altLang="ja-JP" dirty="0">
              <a:solidFill>
                <a:srgbClr val="FF0000"/>
              </a:solidFill>
            </a:endParaRPr>
          </a:p>
          <a:p>
            <a:pPr lvl="2"/>
            <a:r>
              <a:rPr lang="en-US" altLang="ja-JP" dirty="0">
                <a:solidFill>
                  <a:srgbClr val="FF0000"/>
                </a:solidFill>
              </a:rPr>
              <a:t>Also call xyz </a:t>
            </a:r>
            <a:r>
              <a:rPr lang="en-US" altLang="ja-JP" dirty="0" smtClean="0">
                <a:solidFill>
                  <a:srgbClr val="FF0000"/>
                </a:solidFill>
              </a:rPr>
              <a:t>tile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87" y="4083680"/>
            <a:ext cx="4785763" cy="26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ZXY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De facto standard of tile.</a:t>
            </a:r>
          </a:p>
          <a:p>
            <a:pPr lvl="1"/>
            <a:r>
              <a:rPr lang="en-US" altLang="ja-JP" dirty="0"/>
              <a:t>Web Mercator</a:t>
            </a:r>
          </a:p>
          <a:p>
            <a:pPr lvl="1"/>
            <a:r>
              <a:rPr lang="en-US" altLang="ja-JP" dirty="0"/>
              <a:t>Y coordinate flipped TMS</a:t>
            </a:r>
          </a:p>
          <a:p>
            <a:pPr lvl="1"/>
            <a:r>
              <a:rPr lang="en-US" altLang="ja-JP" dirty="0"/>
              <a:t>Provide REST API</a:t>
            </a:r>
          </a:p>
          <a:p>
            <a:pPr lvl="2"/>
            <a:r>
              <a:rPr lang="en-US" altLang="ja-JP" dirty="0"/>
              <a:t>{z}/{x}/{y}.{format}</a:t>
            </a:r>
          </a:p>
          <a:p>
            <a:pPr lvl="1"/>
            <a:r>
              <a:rPr lang="en-US" altLang="ja-JP" dirty="0"/>
              <a:t>Anyone provide “Specification</a:t>
            </a:r>
            <a:r>
              <a:rPr lang="en-US" altLang="ja-JP" dirty="0" smtClean="0"/>
              <a:t>”</a:t>
            </a:r>
          </a:p>
          <a:p>
            <a:r>
              <a:rPr lang="en-US" altLang="ja-JP" dirty="0" smtClean="0"/>
              <a:t>Too many libraries supports ZXY Tile.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0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Raster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5314950" cy="4351338"/>
          </a:xfrm>
        </p:spPr>
        <p:txBody>
          <a:bodyPr/>
          <a:lstStyle/>
          <a:p>
            <a:r>
              <a:rPr lang="en-US" altLang="ja-JP" dirty="0" smtClean="0"/>
              <a:t>P</a:t>
            </a:r>
            <a:r>
              <a:rPr kumimoji="1" lang="en-US" altLang="ja-JP" dirty="0" smtClean="0"/>
              <a:t>rovides “rendered image”.</a:t>
            </a:r>
          </a:p>
          <a:p>
            <a:pPr lvl="1"/>
            <a:r>
              <a:rPr kumimoji="1" lang="en-US" altLang="ja-JP" dirty="0" smtClean="0"/>
              <a:t>The image doesn’t have ”data”.</a:t>
            </a:r>
          </a:p>
          <a:p>
            <a:pPr lvl="1"/>
            <a:r>
              <a:rPr lang="en-US" altLang="ja-JP" dirty="0" smtClean="0"/>
              <a:t>Focus to visualization.</a:t>
            </a:r>
          </a:p>
          <a:p>
            <a:pPr lvl="1"/>
            <a:r>
              <a:rPr kumimoji="1" lang="en-US" altLang="ja-JP" dirty="0" smtClean="0"/>
              <a:t>Enable to scroll and zoom up/down.</a:t>
            </a:r>
          </a:p>
          <a:p>
            <a:r>
              <a:rPr lang="en-US" altLang="ja-JP" dirty="0"/>
              <a:t>GSI </a:t>
            </a:r>
            <a:r>
              <a:rPr lang="en-US" altLang="ja-JP" dirty="0" smtClean="0"/>
              <a:t>provides tile of “digital </a:t>
            </a:r>
            <a:r>
              <a:rPr lang="en-US" altLang="ja-JP" dirty="0"/>
              <a:t>elevation </a:t>
            </a:r>
            <a:r>
              <a:rPr lang="en-US" altLang="ja-JP" dirty="0" smtClean="0"/>
              <a:t>model” as PNG format.</a:t>
            </a:r>
          </a:p>
          <a:p>
            <a:pPr lvl="1"/>
            <a:r>
              <a:rPr lang="en-US" altLang="ja-JP" dirty="0" smtClean="0"/>
              <a:t>The elevation </a:t>
            </a:r>
            <a:r>
              <a:rPr lang="en-US" altLang="ja-JP" dirty="0"/>
              <a:t>value obtainable by calculating with </a:t>
            </a:r>
            <a:r>
              <a:rPr lang="en-US" altLang="ja-JP" dirty="0" smtClean="0"/>
              <a:t>RGB values.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522100"/>
            <a:ext cx="2686050" cy="17263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928760"/>
            <a:ext cx="2706558" cy="173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Vector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58293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Provides “Vector data”.</a:t>
            </a:r>
          </a:p>
          <a:p>
            <a:pPr lvl="1"/>
            <a:r>
              <a:rPr kumimoji="1" lang="en-US" altLang="ja-JP" dirty="0" smtClean="0"/>
              <a:t>Each tile contains “Vector data”</a:t>
            </a:r>
          </a:p>
          <a:p>
            <a:pPr lvl="2"/>
            <a:r>
              <a:rPr lang="en-US" altLang="ja-JP" dirty="0" smtClean="0"/>
              <a:t>The tile like a data container.</a:t>
            </a:r>
          </a:p>
          <a:p>
            <a:r>
              <a:rPr kumimoji="1" lang="en-US" altLang="ja-JP" dirty="0" smtClean="0"/>
              <a:t>Vector tile doesn’t have style.</a:t>
            </a:r>
          </a:p>
          <a:p>
            <a:pPr lvl="1"/>
            <a:r>
              <a:rPr lang="en-US" altLang="ja-JP" dirty="0" smtClean="0"/>
              <a:t>Client render image with style settings.</a:t>
            </a:r>
          </a:p>
          <a:p>
            <a:pPr lvl="2"/>
            <a:r>
              <a:rPr lang="en-US" altLang="ja-JP" dirty="0" smtClean="0"/>
              <a:t>Easy to rotation and bearing.</a:t>
            </a:r>
          </a:p>
          <a:p>
            <a:pPr lvl="2"/>
            <a:r>
              <a:rPr lang="en-US" altLang="ja-JP" dirty="0" smtClean="0"/>
              <a:t>Supports 3D view.</a:t>
            </a:r>
          </a:p>
          <a:p>
            <a:pPr lvl="1"/>
            <a:r>
              <a:rPr lang="en-US" altLang="ja-JP" dirty="0" smtClean="0"/>
              <a:t>Also vector tile use only provide data. </a:t>
            </a:r>
          </a:p>
          <a:p>
            <a:r>
              <a:rPr lang="en-US" altLang="ja-JP" dirty="0" smtClean="0"/>
              <a:t>Programmable</a:t>
            </a:r>
          </a:p>
          <a:p>
            <a:pPr lvl="1"/>
            <a:r>
              <a:rPr lang="en-US" altLang="ja-JP" dirty="0" smtClean="0"/>
              <a:t>Client can modify styles.</a:t>
            </a:r>
          </a:p>
          <a:p>
            <a:pPr lvl="2"/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89" y="2117706"/>
            <a:ext cx="3095509" cy="37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7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Vector Tile example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Multilingual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18437" y="580978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openmaptiles.org</a:t>
            </a:r>
            <a:r>
              <a:rPr lang="en-US" altLang="ja-JP" dirty="0">
                <a:hlinkClick r:id="rId2"/>
              </a:rPr>
              <a:t>/languages/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6" y="1911692"/>
            <a:ext cx="4638907" cy="298154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04" y="2607238"/>
            <a:ext cx="4772722" cy="30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Vector Tile specification by 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Inc.</a:t>
            </a:r>
          </a:p>
          <a:p>
            <a:pPr lvl="1"/>
            <a:r>
              <a:rPr lang="en-US" altLang="ja-JP" dirty="0" smtClean="0"/>
              <a:t>De </a:t>
            </a:r>
            <a:r>
              <a:rPr lang="en-US" altLang="ja-JP" dirty="0"/>
              <a:t>facto </a:t>
            </a:r>
            <a:r>
              <a:rPr lang="en-US" altLang="ja-JP" dirty="0" smtClean="0"/>
              <a:t>standard of Vector Tile in current.</a:t>
            </a:r>
          </a:p>
          <a:p>
            <a:r>
              <a:rPr lang="en-US" altLang="ja-JP" dirty="0" smtClean="0"/>
              <a:t>Specification</a:t>
            </a:r>
          </a:p>
          <a:p>
            <a:pPr lvl="1"/>
            <a:r>
              <a:rPr lang="en-US" altLang="ja-JP" dirty="0" smtClean="0"/>
              <a:t>A tile encoded by Google’s Protocol Buffer format.</a:t>
            </a:r>
          </a:p>
          <a:p>
            <a:pPr lvl="1"/>
            <a:r>
              <a:rPr lang="en-US" altLang="ja-JP" dirty="0" smtClean="0"/>
              <a:t>Designed with Web Mercator.</a:t>
            </a:r>
          </a:p>
          <a:p>
            <a:pPr lvl="1"/>
            <a:r>
              <a:rPr lang="en-US" altLang="ja-JP" dirty="0" smtClean="0"/>
              <a:t>Supports Layers and Features.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3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GL ecosystem and Style Specification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Mapbox</a:t>
            </a:r>
            <a:r>
              <a:rPr lang="en-US" altLang="ja-JP" dirty="0"/>
              <a:t> GL ecosystem</a:t>
            </a:r>
          </a:p>
          <a:p>
            <a:pPr lvl="1"/>
            <a:r>
              <a:rPr lang="en-US" altLang="ja-JP" dirty="0" err="1"/>
              <a:t>Mapbox</a:t>
            </a:r>
            <a:r>
              <a:rPr lang="en-US" altLang="ja-JP" dirty="0"/>
              <a:t> provides </a:t>
            </a:r>
            <a:r>
              <a:rPr lang="en-US" altLang="ja-JP" dirty="0" err="1"/>
              <a:t>Mapbox</a:t>
            </a:r>
            <a:r>
              <a:rPr lang="en-US" altLang="ja-JP" dirty="0"/>
              <a:t> GL JS(Web), </a:t>
            </a:r>
            <a:r>
              <a:rPr lang="en-US" altLang="ja-JP" dirty="0" err="1"/>
              <a:t>Mapbox</a:t>
            </a:r>
            <a:r>
              <a:rPr lang="en-US" altLang="ja-JP" dirty="0"/>
              <a:t> GL Native(Smartphone and Desktop application) and too many convert tools</a:t>
            </a:r>
            <a:r>
              <a:rPr lang="en-US" altLang="ja-JP" dirty="0" smtClean="0"/>
              <a:t>.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provides specification of styling.</a:t>
            </a:r>
          </a:p>
          <a:p>
            <a:pPr lvl="1"/>
            <a:r>
              <a:rPr lang="en-US" altLang="ja-JP" dirty="0">
                <a:hlinkClick r:id="rId2"/>
              </a:rPr>
              <a:t>https://www.mapbox.com/mapbox-gl-js/style-spec</a:t>
            </a:r>
            <a:r>
              <a:rPr lang="en-US" altLang="ja-JP" dirty="0" smtClean="0">
                <a:hlinkClick r:id="rId2"/>
              </a:rPr>
              <a:t>/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4643091" y="4192153"/>
            <a:ext cx="2698593" cy="2529323"/>
            <a:chOff x="4797244" y="4393798"/>
            <a:chExt cx="2105359" cy="2105359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61903" y="4626864"/>
              <a:ext cx="976042" cy="1639229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244" y="4393798"/>
              <a:ext cx="2105359" cy="2105359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2541084" y="4760678"/>
            <a:ext cx="1283784" cy="42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Tiles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541084" y="5752325"/>
            <a:ext cx="1283784" cy="4246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Style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954690">
            <a:off x="4075770" y="5000243"/>
            <a:ext cx="702527" cy="345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0184400">
            <a:off x="4103043" y="5669780"/>
            <a:ext cx="702527" cy="34568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77810" y="6021040"/>
            <a:ext cx="1371600" cy="4246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GL</a:t>
            </a:r>
            <a:endParaRPr kumimoji="1" lang="ja-JP" altLang="en-US" dirty="0"/>
          </a:p>
        </p:txBody>
      </p:sp>
      <p:cxnSp>
        <p:nvCxnSpPr>
          <p:cNvPr id="16" name="曲線コネクタ 15"/>
          <p:cNvCxnSpPr>
            <a:stCxn id="14" idx="3"/>
          </p:cNvCxnSpPr>
          <p:nvPr/>
        </p:nvCxnSpPr>
        <p:spPr>
          <a:xfrm flipH="1" flipV="1">
            <a:off x="6115050" y="5653668"/>
            <a:ext cx="234360" cy="579691"/>
          </a:xfrm>
          <a:prstGeom prst="curvedConnector4">
            <a:avLst>
              <a:gd name="adj1" fmla="val -97542"/>
              <a:gd name="adj2" fmla="val 93320"/>
            </a:avLst>
          </a:prstGeom>
          <a:ln w="349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738456" y="5662890"/>
            <a:ext cx="162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Client render in display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7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t</a:t>
            </a:r>
            <a:r>
              <a:rPr kumimoji="1" lang="en-US" altLang="ja-JP" dirty="0" err="1" smtClean="0"/>
              <a:t>ileserver-gl</a:t>
            </a:r>
            <a:r>
              <a:rPr kumimoji="1" lang="en-US" altLang="ja-JP" dirty="0" smtClean="0"/>
              <a:t> &amp; </a:t>
            </a:r>
            <a:r>
              <a:rPr lang="en-US" altLang="ja-JP" dirty="0" err="1"/>
              <a:t>M</a:t>
            </a:r>
            <a:r>
              <a:rPr kumimoji="1" lang="en-US" altLang="ja-JP" dirty="0" err="1" smtClean="0"/>
              <a:t>aputnik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provides 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Vector Tile and Style editor </a:t>
            </a:r>
            <a:r>
              <a:rPr lang="en-US" altLang="ja-JP" dirty="0"/>
              <a:t>as commercial </a:t>
            </a:r>
            <a:r>
              <a:rPr lang="en-US" altLang="ja-JP" dirty="0" smtClean="0"/>
              <a:t>service.</a:t>
            </a:r>
          </a:p>
          <a:p>
            <a:r>
              <a:rPr lang="en-US" altLang="ja-JP" dirty="0" err="1"/>
              <a:t>t</a:t>
            </a:r>
            <a:r>
              <a:rPr kumimoji="1" lang="en-US" altLang="ja-JP" dirty="0" err="1" smtClean="0"/>
              <a:t>ileserver-gl</a:t>
            </a:r>
            <a:r>
              <a:rPr kumimoji="1" lang="en-US" altLang="ja-JP" dirty="0" smtClean="0"/>
              <a:t> is OSS software to provide 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 and style(includes fonts and sprite image)</a:t>
            </a:r>
          </a:p>
          <a:p>
            <a:pPr lvl="1"/>
            <a:r>
              <a:rPr kumimoji="1" lang="en-US" altLang="ja-JP" dirty="0" smtClean="0"/>
              <a:t>It allows raster image hosting with server side rendering.</a:t>
            </a:r>
          </a:p>
          <a:p>
            <a:r>
              <a:rPr kumimoji="1" lang="en-US" altLang="ja-JP" dirty="0" err="1" smtClean="0"/>
              <a:t>Maputnik</a:t>
            </a:r>
            <a:r>
              <a:rPr kumimoji="1" lang="en-US" altLang="ja-JP" dirty="0" smtClean="0"/>
              <a:t> is OSS 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Style editor.</a:t>
            </a:r>
          </a:p>
          <a:p>
            <a:pPr lvl="1"/>
            <a:r>
              <a:rPr lang="en-US" altLang="ja-JP" dirty="0" smtClean="0"/>
              <a:t>It allows to design with GUI.</a:t>
            </a:r>
          </a:p>
          <a:p>
            <a:pPr lvl="1"/>
            <a:r>
              <a:rPr kumimoji="1" lang="en-US" altLang="ja-JP" dirty="0" smtClean="0"/>
              <a:t>Also, you can make the style with text editor.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6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Self-Introduction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Senior Developer of Georepublic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Programming: Python, Ruby, JavaScript, Java, and others</a:t>
            </a:r>
          </a:p>
          <a:p>
            <a:pPr lvl="1"/>
            <a:r>
              <a:rPr lang="en-US" altLang="ja-JP" dirty="0" smtClean="0"/>
              <a:t>Computer skill: UNIX and Linux, Networking(L1 to L7), Virtual Machine (</a:t>
            </a:r>
            <a:r>
              <a:rPr lang="en-US" altLang="ja-JP" dirty="0" err="1" smtClean="0"/>
              <a:t>VirtualBox</a:t>
            </a:r>
            <a:r>
              <a:rPr lang="en-US" altLang="ja-JP" dirty="0" smtClean="0"/>
              <a:t>, KVM, Docker) </a:t>
            </a:r>
          </a:p>
          <a:p>
            <a:pPr lvl="1"/>
            <a:r>
              <a:rPr lang="en-US" altLang="ja-JP" dirty="0" smtClean="0"/>
              <a:t>GIS skill: Data processing, Tile</a:t>
            </a:r>
          </a:p>
          <a:p>
            <a:r>
              <a:rPr lang="en-US" altLang="ja-JP" dirty="0" smtClean="0"/>
              <a:t>Computer community:</a:t>
            </a:r>
          </a:p>
          <a:p>
            <a:pPr lvl="1"/>
            <a:r>
              <a:rPr lang="en-US" altLang="ja-JP" dirty="0" err="1" smtClean="0"/>
              <a:t>OSGeo.JP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OpenStreetMap</a:t>
            </a:r>
            <a:r>
              <a:rPr kumimoji="1" lang="en-US" altLang="ja-JP" dirty="0" smtClean="0"/>
              <a:t> Foundation Japan</a:t>
            </a:r>
          </a:p>
          <a:p>
            <a:pPr lvl="1"/>
            <a:r>
              <a:rPr lang="en-US" altLang="ja-JP" dirty="0" smtClean="0"/>
              <a:t>Japan Unix Society</a:t>
            </a:r>
          </a:p>
          <a:p>
            <a:pPr lvl="1"/>
            <a:r>
              <a:rPr lang="en-US" altLang="ja-JP" dirty="0" smtClean="0"/>
              <a:t>Mozilla community in Japan</a:t>
            </a:r>
          </a:p>
          <a:p>
            <a:r>
              <a:rPr kumimoji="1" lang="en-US" altLang="ja-JP" dirty="0" smtClean="0"/>
              <a:t>Contact: </a:t>
            </a:r>
            <a:r>
              <a:rPr kumimoji="1" lang="en-US" altLang="ja-JP" dirty="0" smtClean="0">
                <a:hlinkClick r:id="rId2"/>
              </a:rPr>
              <a:t>taro@georepublic.co.jp</a:t>
            </a:r>
            <a:r>
              <a:rPr kumimoji="1" lang="en-US" altLang="ja-JP" dirty="0" smtClean="0"/>
              <a:t> or </a:t>
            </a:r>
            <a:r>
              <a:rPr kumimoji="1" lang="en-US" altLang="ja-JP" dirty="0" smtClean="0">
                <a:hlinkClick r:id="rId3"/>
              </a:rPr>
              <a:t>@smellman</a:t>
            </a:r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Client</a:t>
            </a:r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52328"/>
              </p:ext>
            </p:extLst>
          </p:nvPr>
        </p:nvGraphicFramePr>
        <p:xfrm>
          <a:off x="628650" y="1825625"/>
          <a:ext cx="78867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139"/>
                <a:gridCol w="2267211"/>
                <a:gridCol w="1971675"/>
                <a:gridCol w="1971675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Platform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Library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Raster</a:t>
                      </a:r>
                      <a:r>
                        <a:rPr kumimoji="1" lang="en-US" altLang="ja-JP" baseline="0" dirty="0" smtClean="0"/>
                        <a:t> Tile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Mapbox</a:t>
                      </a:r>
                      <a:r>
                        <a:rPr kumimoji="1" lang="en-US" altLang="ja-JP" dirty="0" smtClean="0"/>
                        <a:t> Vector</a:t>
                      </a:r>
                      <a:r>
                        <a:rPr kumimoji="1" lang="en-US" altLang="ja-JP" baseline="0" dirty="0" smtClean="0"/>
                        <a:t> Tile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Javascript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Leaflet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Plugin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OpenLayers</a:t>
                      </a:r>
                      <a:r>
                        <a:rPr kumimoji="1" lang="en-US" altLang="ja-JP" dirty="0" smtClean="0"/>
                        <a:t> 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Mapbox</a:t>
                      </a:r>
                      <a:r>
                        <a:rPr kumimoji="1" lang="en-US" altLang="ja-JP" dirty="0" smtClean="0"/>
                        <a:t> GL JS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 (*1)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Tangram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r>
                        <a:rPr kumimoji="1" lang="en-US" altLang="ja-JP" baseline="0" dirty="0" smtClean="0"/>
                        <a:t> (*2)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Android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Mapbox</a:t>
                      </a:r>
                      <a:r>
                        <a:rPr kumimoji="1" lang="en-US" altLang="ja-JP" baseline="0" dirty="0" smtClean="0"/>
                        <a:t> GL Native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Google Maps SDK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NG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iOS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Mapbox</a:t>
                      </a:r>
                      <a:r>
                        <a:rPr kumimoji="1" lang="en-US" altLang="ja-JP" dirty="0" smtClean="0"/>
                        <a:t> GL Native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Mapkit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NG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9868" y="5674290"/>
            <a:ext cx="637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*1: Android </a:t>
            </a:r>
            <a:r>
              <a:rPr kumimoji="1" lang="en-US" altLang="ja-JP" dirty="0" err="1" smtClean="0"/>
              <a:t>webview</a:t>
            </a:r>
            <a:r>
              <a:rPr kumimoji="1" lang="en-US" altLang="ja-JP" dirty="0" smtClean="0"/>
              <a:t> is supported but buggy.</a:t>
            </a:r>
          </a:p>
          <a:p>
            <a:r>
              <a:rPr lang="en-US" altLang="ja-JP" dirty="0" smtClean="0"/>
              <a:t>*2: Doesn’t check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43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 of software and global map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4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Requirements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Supported OS in this seminar</a:t>
            </a:r>
          </a:p>
          <a:p>
            <a:pPr lvl="1"/>
            <a:r>
              <a:rPr lang="en-US" altLang="ja-JP" dirty="0" smtClean="0"/>
              <a:t>Windows 10 Pro with Creators update</a:t>
            </a:r>
          </a:p>
          <a:p>
            <a:pPr lvl="2"/>
            <a:r>
              <a:rPr lang="en-US" altLang="ja-JP" dirty="0" smtClean="0"/>
              <a:t>Use Docker for Windows</a:t>
            </a:r>
          </a:p>
          <a:p>
            <a:pPr lvl="1"/>
            <a:r>
              <a:rPr lang="en-US" altLang="ja-JP" dirty="0" smtClean="0"/>
              <a:t>Ubuntu 17.04</a:t>
            </a:r>
          </a:p>
          <a:p>
            <a:r>
              <a:rPr lang="en-US" altLang="ja-JP" dirty="0" smtClean="0"/>
              <a:t>Hardware</a:t>
            </a:r>
          </a:p>
          <a:p>
            <a:pPr lvl="1"/>
            <a:r>
              <a:rPr lang="en-US" altLang="ja-JP" dirty="0" smtClean="0"/>
              <a:t>4GB memory</a:t>
            </a:r>
          </a:p>
          <a:p>
            <a:pPr lvl="2"/>
            <a:r>
              <a:rPr lang="en-US" altLang="ja-JP" dirty="0" smtClean="0"/>
              <a:t>Windows laptop requires 8GB memory</a:t>
            </a:r>
          </a:p>
          <a:p>
            <a:pPr lvl="3"/>
            <a:r>
              <a:rPr lang="en-US" altLang="ja-JP" dirty="0"/>
              <a:t>D</a:t>
            </a:r>
            <a:r>
              <a:rPr lang="en-US" altLang="ja-JP" dirty="0" smtClean="0"/>
              <a:t>ocker requires to allocate 2GB memory but too many laptop memory shared with Video-RAM.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04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Software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Processing</a:t>
            </a:r>
          </a:p>
          <a:p>
            <a:pPr lvl="1"/>
            <a:r>
              <a:rPr kumimoji="1" lang="en-US" altLang="ja-JP" dirty="0" smtClean="0"/>
              <a:t>QGIS or GDAL/OGR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t</a:t>
            </a:r>
            <a:r>
              <a:rPr kumimoji="1" lang="en-US" altLang="ja-JP" dirty="0" err="1" smtClean="0"/>
              <a:t>ippecanoe</a:t>
            </a:r>
            <a:endParaRPr lang="en-US" altLang="ja-JP" dirty="0"/>
          </a:p>
          <a:p>
            <a:r>
              <a:rPr kumimoji="1" lang="en-US" altLang="ja-JP" dirty="0" smtClean="0"/>
              <a:t>Hosting server</a:t>
            </a:r>
          </a:p>
          <a:p>
            <a:pPr lvl="1"/>
            <a:r>
              <a:rPr kumimoji="1" lang="en-US" altLang="ja-JP" dirty="0" err="1" smtClean="0"/>
              <a:t>tileserver-gl</a:t>
            </a:r>
            <a:endParaRPr kumimoji="1" lang="en-US" altLang="ja-JP" dirty="0" smtClean="0"/>
          </a:p>
          <a:p>
            <a:r>
              <a:rPr lang="en-US" altLang="ja-JP" dirty="0" smtClean="0"/>
              <a:t>Design</a:t>
            </a:r>
          </a:p>
          <a:p>
            <a:pPr lvl="1"/>
            <a:r>
              <a:rPr lang="en-US" altLang="ja-JP" dirty="0" err="1" smtClean="0"/>
              <a:t>Maputnik</a:t>
            </a:r>
            <a:endParaRPr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Global map - introduction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Digital geographic information</a:t>
            </a:r>
          </a:p>
          <a:p>
            <a:pPr lvl="1"/>
            <a:r>
              <a:rPr lang="en-US" altLang="ja-JP" dirty="0"/>
              <a:t>Provided by International Steering Committee for Global Mapping (ISCGM)</a:t>
            </a:r>
          </a:p>
          <a:p>
            <a:pPr lvl="1"/>
            <a:r>
              <a:rPr lang="en-US" altLang="ja-JP" dirty="0"/>
              <a:t>Composed of 8 Data Sets</a:t>
            </a:r>
          </a:p>
          <a:p>
            <a:pPr lvl="2"/>
            <a:r>
              <a:rPr lang="en-US" altLang="ja-JP" dirty="0"/>
              <a:t>Vector Data (Transportation, Boundaries, Drainage, Population </a:t>
            </a:r>
            <a:r>
              <a:rPr lang="en-US" altLang="ja-JP" dirty="0" err="1"/>
              <a:t>Centres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Raster Data (Elevation, Vegetation, Land Cover, Land Use)</a:t>
            </a:r>
          </a:p>
          <a:p>
            <a:pPr lvl="1"/>
            <a:r>
              <a:rPr lang="en-US" altLang="ja-JP" dirty="0"/>
              <a:t>Free for non-commercial use</a:t>
            </a:r>
            <a:r>
              <a:rPr lang="en-US" altLang="ja-JP" dirty="0" smtClean="0"/>
              <a:t>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8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Global map - archives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Archives and website were moved into </a:t>
            </a:r>
            <a:r>
              <a:rPr lang="en-US" altLang="ja-JP" dirty="0" err="1"/>
              <a:t>github</a:t>
            </a:r>
            <a:r>
              <a:rPr lang="en-US" altLang="ja-JP" dirty="0"/>
              <a:t> by GSI.</a:t>
            </a:r>
          </a:p>
          <a:p>
            <a:pPr lvl="1"/>
            <a:r>
              <a:rPr lang="en-US" altLang="ja-JP" dirty="0">
                <a:hlinkClick r:id="rId2"/>
              </a:rPr>
              <a:t>https://github.com/globalmaps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https://globalmaps.github.io/</a:t>
            </a:r>
            <a:endParaRPr lang="en-US" altLang="ja-JP" dirty="0"/>
          </a:p>
          <a:p>
            <a:r>
              <a:rPr lang="en-US" altLang="ja-JP" dirty="0"/>
              <a:t>Old website was closed</a:t>
            </a:r>
            <a:endParaRPr lang="ja-JP" altLang="en-US" dirty="0"/>
          </a:p>
          <a:p>
            <a:r>
              <a:rPr kumimoji="1" lang="en-US" altLang="ja-JP" dirty="0" smtClean="0"/>
              <a:t>Some countries provides global map archives at the national site.</a:t>
            </a:r>
          </a:p>
          <a:p>
            <a:pPr lvl="1"/>
            <a:r>
              <a:rPr lang="en-US" altLang="ja-JP" dirty="0" smtClean="0"/>
              <a:t>All links:</a:t>
            </a:r>
            <a:r>
              <a:rPr lang="en-US" altLang="ja-JP" dirty="0"/>
              <a:t> </a:t>
            </a:r>
            <a:r>
              <a:rPr lang="en-US" altLang="ja-JP" dirty="0" smtClean="0">
                <a:hlinkClick r:id="rId4"/>
              </a:rPr>
              <a:t>https</a:t>
            </a:r>
            <a:r>
              <a:rPr lang="en-US" altLang="ja-JP" dirty="0">
                <a:hlinkClick r:id="rId4"/>
              </a:rPr>
              <a:t>://</a:t>
            </a:r>
            <a:r>
              <a:rPr lang="en-US" altLang="ja-JP" dirty="0" smtClean="0">
                <a:hlinkClick r:id="rId4"/>
              </a:rPr>
              <a:t>github.com/globalmaps/projectmanagement/blob/master/REPOS.md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Some links are dead now.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1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Global map - formats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Vector data provide as Shapefile.</a:t>
            </a:r>
          </a:p>
          <a:p>
            <a:pPr lvl="1"/>
            <a:r>
              <a:rPr kumimoji="1" lang="en-US" altLang="ja-JP" dirty="0" smtClean="0"/>
              <a:t>It was provide as Geography Markup Language (GML) format.</a:t>
            </a:r>
          </a:p>
          <a:p>
            <a:r>
              <a:rPr lang="en-US" altLang="ja-JP" dirty="0" smtClean="0"/>
              <a:t>Raster data provide as </a:t>
            </a:r>
            <a:r>
              <a:rPr lang="en-US" altLang="ja-JP" dirty="0" err="1" smtClean="0"/>
              <a:t>GeoTiff</a:t>
            </a:r>
            <a:r>
              <a:rPr lang="en-US" altLang="ja-JP" dirty="0" smtClean="0"/>
              <a:t> file.</a:t>
            </a:r>
          </a:p>
          <a:p>
            <a:pPr lvl="1"/>
            <a:r>
              <a:rPr lang="en-US" altLang="ja-JP" dirty="0" smtClean="0"/>
              <a:t>It was provide as </a:t>
            </a:r>
            <a:r>
              <a:rPr lang="en-US" altLang="ja-JP" dirty="0"/>
              <a:t>Band interleaved by line (BIL) format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Global map - versions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data meaning are different between versions.</a:t>
            </a:r>
          </a:p>
          <a:p>
            <a:r>
              <a:rPr lang="en-US" altLang="ja-JP" dirty="0" smtClean="0"/>
              <a:t>Example:</a:t>
            </a:r>
          </a:p>
          <a:p>
            <a:pPr lvl="1"/>
            <a:r>
              <a:rPr lang="en-US" altLang="ja-JP" dirty="0"/>
              <a:t>gmlk10 </a:t>
            </a: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github.com/globalmaps/gmlk10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Global map version 1.x in Sri-Lanka.</a:t>
            </a:r>
          </a:p>
          <a:p>
            <a:pPr lvl="1"/>
            <a:r>
              <a:rPr lang="en-US" altLang="ja-JP" dirty="0"/>
              <a:t>gmlk20 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github.com/globalmaps/gmlk20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Global map version 2.x in Sri-Lanka.</a:t>
            </a:r>
          </a:p>
          <a:p>
            <a:r>
              <a:rPr kumimoji="1" lang="en-US" altLang="ja-JP" dirty="0" smtClean="0"/>
              <a:t>You can download all specifications:</a:t>
            </a:r>
          </a:p>
          <a:p>
            <a:pPr lvl="1"/>
            <a:r>
              <a:rPr lang="en-US" altLang="ja-JP" dirty="0">
                <a:hlinkClick r:id="rId4"/>
              </a:rPr>
              <a:t>https://</a:t>
            </a:r>
            <a:r>
              <a:rPr lang="en-US" altLang="ja-JP" dirty="0" smtClean="0">
                <a:hlinkClick r:id="rId4"/>
              </a:rPr>
              <a:t>github.com/globalmaps/specifications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4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05" y="2431533"/>
            <a:ext cx="1126338" cy="1436339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36" y="2626582"/>
            <a:ext cx="1126338" cy="1436339"/>
          </a:xfrm>
          <a:prstGeom prst="rect">
            <a:avLst/>
          </a:prstGeom>
        </p:spPr>
      </p:pic>
      <p:pic>
        <p:nvPicPr>
          <p:cNvPr id="43" name="コンテンツ プレースホルダ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51" y="2503332"/>
            <a:ext cx="1122401" cy="1431319"/>
          </a:xfrm>
          <a:prstGeom prst="rect">
            <a:avLst/>
          </a:prstGeom>
        </p:spPr>
      </p:pic>
      <p:pic>
        <p:nvPicPr>
          <p:cNvPr id="42" name="コンテンツ プレースホルダ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4" y="2621489"/>
            <a:ext cx="1122401" cy="143131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Vector Processing 1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73" y="2787003"/>
            <a:ext cx="1122401" cy="1431319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7" y="2807259"/>
            <a:ext cx="1126338" cy="14363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58" y="2857512"/>
            <a:ext cx="1126338" cy="1436339"/>
          </a:xfrm>
          <a:prstGeom prst="rect">
            <a:avLst/>
          </a:prstGeom>
        </p:spPr>
      </p:pic>
      <p:cxnSp>
        <p:nvCxnSpPr>
          <p:cNvPr id="11" name="曲線コネクタ 10"/>
          <p:cNvCxnSpPr>
            <a:stCxn id="7" idx="2"/>
            <a:endCxn id="8" idx="2"/>
          </p:cNvCxnSpPr>
          <p:nvPr/>
        </p:nvCxnSpPr>
        <p:spPr>
          <a:xfrm rot="16200000" flipH="1">
            <a:off x="2974047" y="2746049"/>
            <a:ext cx="25276" cy="2969822"/>
          </a:xfrm>
          <a:prstGeom prst="curvedConnector3">
            <a:avLst>
              <a:gd name="adj1" fmla="val 3254423"/>
            </a:avLst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線コネクタ 13"/>
          <p:cNvCxnSpPr>
            <a:stCxn id="8" idx="2"/>
            <a:endCxn id="9" idx="2"/>
          </p:cNvCxnSpPr>
          <p:nvPr/>
        </p:nvCxnSpPr>
        <p:spPr>
          <a:xfrm rot="16200000" flipH="1">
            <a:off x="5928335" y="2786858"/>
            <a:ext cx="50253" cy="2963731"/>
          </a:xfrm>
          <a:prstGeom prst="curvedConnector3">
            <a:avLst>
              <a:gd name="adj1" fmla="val 1664406"/>
            </a:avLst>
          </a:prstGeom>
          <a:ln w="381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1272652" y="5260037"/>
            <a:ext cx="2529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1. </a:t>
            </a:r>
            <a:r>
              <a:rPr kumimoji="1" lang="en-US" altLang="ja-JP" dirty="0" smtClean="0"/>
              <a:t>Convert Shapefiles to </a:t>
            </a: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files using QGIS or ogr2ogr.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149616" y="5234371"/>
            <a:ext cx="303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2. </a:t>
            </a:r>
            <a:r>
              <a:rPr kumimoji="1" lang="en-US" altLang="ja-JP" dirty="0" smtClean="0"/>
              <a:t>Generate 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 from </a:t>
            </a: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files using </a:t>
            </a:r>
            <a:r>
              <a:rPr kumimoji="1" lang="en-US" altLang="ja-JP" dirty="0" err="1" smtClean="0"/>
              <a:t>tippecaneo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071944" y="2133999"/>
            <a:ext cx="130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Shapefile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979438" y="2062200"/>
            <a:ext cx="130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GeoJSON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872158" y="2138914"/>
            <a:ext cx="130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189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Vector Processing 2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395236"/>
            <a:ext cx="1126338" cy="143633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55" y="5184109"/>
            <a:ext cx="1219200" cy="12192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13" y="5184109"/>
            <a:ext cx="1219200" cy="1219200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377696" y="3425323"/>
            <a:ext cx="1621109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t</a:t>
            </a:r>
            <a:r>
              <a:rPr lang="en-US" altLang="ja-JP" dirty="0" err="1" smtClean="0"/>
              <a:t>ileserver-gl</a:t>
            </a:r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8" y="5091931"/>
            <a:ext cx="1219200" cy="1219200"/>
          </a:xfrm>
          <a:prstGeom prst="rect">
            <a:avLst/>
          </a:prstGeom>
        </p:spPr>
      </p:pic>
      <p:sp>
        <p:nvSpPr>
          <p:cNvPr id="48" name="テキスト ボックス 47"/>
          <p:cNvSpPr txBox="1"/>
          <p:nvPr/>
        </p:nvSpPr>
        <p:spPr>
          <a:xfrm>
            <a:off x="2686050" y="1676638"/>
            <a:ext cx="130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407841" y="4985227"/>
            <a:ext cx="1621109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maputnik</a:t>
            </a:r>
            <a:endParaRPr kumimoji="1" lang="ja-JP" altLang="en-US" dirty="0"/>
          </a:p>
        </p:txBody>
      </p:sp>
      <p:cxnSp>
        <p:nvCxnSpPr>
          <p:cNvPr id="21" name="曲線コネクタ 20"/>
          <p:cNvCxnSpPr>
            <a:stCxn id="38" idx="0"/>
            <a:endCxn id="18" idx="2"/>
          </p:cNvCxnSpPr>
          <p:nvPr/>
        </p:nvCxnSpPr>
        <p:spPr>
          <a:xfrm rot="5400000" flipH="1" flipV="1">
            <a:off x="2679849" y="3476826"/>
            <a:ext cx="1046948" cy="1969855"/>
          </a:xfrm>
          <a:prstGeom prst="curved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79141" y="41722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</a:t>
            </a:r>
            <a:r>
              <a:rPr lang="en-US" altLang="ja-JP" smtClean="0"/>
              <a:t>. </a:t>
            </a:r>
            <a:r>
              <a:rPr lang="en-US" altLang="ja-JP" dirty="0" smtClean="0"/>
              <a:t>Making custom style and upload.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4998805" y="4259766"/>
            <a:ext cx="532200" cy="7254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5893783" y="4108761"/>
            <a:ext cx="236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Check design</a:t>
            </a:r>
            <a:endParaRPr kumimoji="1" lang="ja-JP" altLang="en-US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34073" y="2604708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3. Create server in localhost.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28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Topics: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 of </a:t>
            </a:r>
            <a:r>
              <a:rPr lang="en-US" altLang="ja-JP" dirty="0" smtClean="0"/>
              <a:t>the tile</a:t>
            </a:r>
            <a:r>
              <a:rPr kumimoji="1" lang="en-US" altLang="ja-JP" dirty="0" smtClean="0"/>
              <a:t> technology</a:t>
            </a:r>
          </a:p>
          <a:p>
            <a:r>
              <a:rPr kumimoji="1" lang="en-US" altLang="ja-JP" dirty="0" smtClean="0"/>
              <a:t>Introduction of software and global map</a:t>
            </a:r>
          </a:p>
          <a:p>
            <a:r>
              <a:rPr kumimoji="1" lang="en-US" altLang="ja-JP" dirty="0" smtClean="0"/>
              <a:t>Vector Tiles</a:t>
            </a:r>
          </a:p>
          <a:p>
            <a:pPr lvl="1"/>
            <a:r>
              <a:rPr lang="en-US" altLang="ja-JP" dirty="0" smtClean="0"/>
              <a:t>Create Vector Tiles</a:t>
            </a:r>
            <a:r>
              <a:rPr kumimoji="1" lang="en-US" altLang="ja-JP" dirty="0" smtClean="0"/>
              <a:t> from vector files</a:t>
            </a:r>
          </a:p>
          <a:p>
            <a:pPr lvl="1"/>
            <a:r>
              <a:rPr lang="en-US" altLang="ja-JP" dirty="0" smtClean="0"/>
              <a:t>Styling Vector Tiles</a:t>
            </a:r>
          </a:p>
          <a:p>
            <a:pPr lvl="1"/>
            <a:r>
              <a:rPr kumimoji="1" lang="en-US" altLang="ja-JP" dirty="0" smtClean="0"/>
              <a:t>Create Raster Tiles from Vector Tiles and style</a:t>
            </a:r>
            <a:endParaRPr lang="en-US" altLang="ja-JP" dirty="0" smtClean="0"/>
          </a:p>
          <a:p>
            <a:r>
              <a:rPr kumimoji="1" lang="en-US" altLang="ja-JP" dirty="0" smtClean="0"/>
              <a:t>Raster Tiles</a:t>
            </a:r>
          </a:p>
          <a:p>
            <a:pPr lvl="1"/>
            <a:r>
              <a:rPr lang="en-US" altLang="ja-JP" dirty="0" smtClean="0"/>
              <a:t>Create Raster Tiles from a raster file</a:t>
            </a:r>
          </a:p>
          <a:p>
            <a:r>
              <a:rPr kumimoji="1" lang="en-US" altLang="ja-JP" dirty="0" smtClean="0"/>
              <a:t>Hosting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trac.osgeo.org/geotiff/chrome/site/geotif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7" y="3499124"/>
            <a:ext cx="2139276" cy="47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Raster Processing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JICA 2017 Seminar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1026" name="Picture 2" descr="https://qgisblog.files.wordpress.com/2017/01/qgis-icon_60px.png?w=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61" y="2900774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72" y="2764431"/>
            <a:ext cx="994007" cy="126758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2" y="2965533"/>
            <a:ext cx="994007" cy="12675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8" y="3192029"/>
            <a:ext cx="994007" cy="1267587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2003592" y="3597010"/>
            <a:ext cx="809857" cy="30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ython™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36"/>
          <a:stretch/>
        </p:blipFill>
        <p:spPr bwMode="auto">
          <a:xfrm>
            <a:off x="5722270" y="2740171"/>
            <a:ext cx="6840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41" y="2703098"/>
            <a:ext cx="994007" cy="126758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21" y="2904200"/>
            <a:ext cx="994007" cy="126758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37" y="3130696"/>
            <a:ext cx="994007" cy="1267587"/>
          </a:xfrm>
          <a:prstGeom prst="rect">
            <a:avLst/>
          </a:prstGeom>
        </p:spPr>
      </p:pic>
      <p:sp>
        <p:nvSpPr>
          <p:cNvPr id="17" name="右矢印 16"/>
          <p:cNvSpPr/>
          <p:nvPr/>
        </p:nvSpPr>
        <p:spPr>
          <a:xfrm>
            <a:off x="5648093" y="3597010"/>
            <a:ext cx="809857" cy="30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90805" y="4233120"/>
            <a:ext cx="1949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1. Open in QGIS</a:t>
            </a:r>
            <a:br>
              <a:rPr lang="en-US" altLang="ja-JP" dirty="0" smtClean="0"/>
            </a:br>
            <a:r>
              <a:rPr lang="en-US" altLang="ja-JP" dirty="0" smtClean="0"/>
              <a:t>2. Enable to transparent.</a:t>
            </a:r>
            <a:br>
              <a:rPr lang="en-US" altLang="ja-JP" dirty="0" smtClean="0"/>
            </a:br>
            <a:r>
              <a:rPr lang="en-US" altLang="ja-JP" dirty="0" smtClean="0"/>
              <a:t>3. Output TMS tiles.</a:t>
            </a:r>
            <a:br>
              <a:rPr lang="en-US" altLang="ja-JP" dirty="0" smtClean="0"/>
            </a:b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85984" y="4233120"/>
            <a:ext cx="182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4. Convert TMS tiles to </a:t>
            </a:r>
            <a:r>
              <a:rPr kumimoji="1" lang="en-US" altLang="ja-JP" dirty="0" err="1" smtClean="0"/>
              <a:t>zxy</a:t>
            </a:r>
            <a:r>
              <a:rPr kumimoji="1" lang="en-US" altLang="ja-JP" dirty="0" smtClean="0"/>
              <a:t> tiles.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31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Create </a:t>
            </a:r>
            <a:r>
              <a:rPr lang="en-US" altLang="ja-JP" dirty="0" smtClean="0"/>
              <a:t>vector tile </a:t>
            </a:r>
            <a:r>
              <a:rPr lang="en-US" altLang="ja-JP" dirty="0"/>
              <a:t>from </a:t>
            </a:r>
            <a:r>
              <a:rPr lang="en-US" altLang="ja-JP" dirty="0" smtClean="0"/>
              <a:t>vector file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spcBef>
                <a:spcPts val="1000"/>
              </a:spcBef>
            </a:pP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Download Sri Lanka data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628650" y="1825625"/>
            <a:ext cx="3798384" cy="4351338"/>
          </a:xfrm>
        </p:spPr>
        <p:txBody>
          <a:bodyPr/>
          <a:lstStyle/>
          <a:p>
            <a:r>
              <a:rPr lang="en-US" altLang="ja-JP" dirty="0" smtClean="0"/>
              <a:t>Open following </a:t>
            </a:r>
            <a:r>
              <a:rPr lang="en-US" altLang="ja-JP" dirty="0" err="1" smtClean="0"/>
              <a:t>urls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>
                <a:hlinkClick r:id="rId2"/>
              </a:rPr>
              <a:t>https://github.com/globalmaps/gmlk10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github.com/globalmaps/gmlk20</a:t>
            </a:r>
            <a:endParaRPr lang="en-US" altLang="ja-JP" dirty="0"/>
          </a:p>
          <a:p>
            <a:r>
              <a:rPr lang="en-US" altLang="ja-JP" dirty="0" smtClean="0"/>
              <a:t>Click ”Clone or download” and click “Download ZIP”.</a:t>
            </a:r>
          </a:p>
          <a:p>
            <a:r>
              <a:rPr kumimoji="1" lang="en-US" altLang="ja-JP" dirty="0" smtClean="0"/>
              <a:t>Extract ZIP file.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34" y="1754095"/>
            <a:ext cx="4493941" cy="30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4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Convert Shapefiles to </a:t>
            </a: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files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628650" y="1825625"/>
            <a:ext cx="408831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Start QGIS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Open Shapefile</a:t>
            </a:r>
            <a:r>
              <a:rPr lang="en-US" altLang="ja-JP" dirty="0"/>
              <a:t> </a:t>
            </a:r>
            <a:r>
              <a:rPr lang="en-US" altLang="ja-JP" dirty="0" smtClean="0"/>
              <a:t>in gmlk20.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Right click the layer and select “Save as”.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Select ”</a:t>
            </a:r>
            <a:r>
              <a:rPr lang="en-US" altLang="ja-JP" dirty="0" err="1" smtClean="0"/>
              <a:t>GeoJSON</a:t>
            </a:r>
            <a:r>
              <a:rPr lang="en-US" altLang="ja-JP" dirty="0" smtClean="0"/>
              <a:t>” in Format.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Input File name and save.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20" y="1825625"/>
            <a:ext cx="3886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Result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1991519"/>
            <a:ext cx="2962275" cy="4019550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0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tippecanoe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Tippecanoe is tool to build 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Vector Tile from </a:t>
            </a: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.</a:t>
            </a:r>
          </a:p>
          <a:p>
            <a:r>
              <a:rPr lang="en-US" altLang="ja-JP" dirty="0" smtClean="0"/>
              <a:t>Tippecanoe is difficult to run in Windows.</a:t>
            </a:r>
          </a:p>
          <a:p>
            <a:pPr lvl="1"/>
            <a:r>
              <a:rPr kumimoji="1" lang="en-US" altLang="ja-JP" dirty="0" smtClean="0"/>
              <a:t>You need build from source.</a:t>
            </a:r>
          </a:p>
          <a:p>
            <a:r>
              <a:rPr lang="en-US" altLang="ja-JP" dirty="0" err="1" smtClean="0"/>
              <a:t>Mapbox</a:t>
            </a:r>
            <a:r>
              <a:rPr lang="en-US" altLang="ja-JP" dirty="0" smtClean="0"/>
              <a:t> provides “</a:t>
            </a:r>
            <a:r>
              <a:rPr lang="en-US" altLang="ja-JP" dirty="0" err="1" smtClean="0"/>
              <a:t>Dockerfile</a:t>
            </a:r>
            <a:r>
              <a:rPr lang="en-US" altLang="ja-JP" dirty="0" smtClean="0"/>
              <a:t>” to build ”Docker image”.</a:t>
            </a:r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Docker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Docker is the famous technology as “software container platform”.</a:t>
            </a:r>
          </a:p>
          <a:p>
            <a:r>
              <a:rPr lang="en-US" altLang="ja-JP" dirty="0" smtClean="0"/>
              <a:t>”software container” is focus to run “software”.</a:t>
            </a:r>
          </a:p>
          <a:p>
            <a:pPr lvl="1"/>
            <a:r>
              <a:rPr kumimoji="1" lang="en-US" altLang="ja-JP" dirty="0" smtClean="0"/>
              <a:t>It is easy way to run Unix software in Windows.</a:t>
            </a:r>
          </a:p>
          <a:p>
            <a:r>
              <a:rPr lang="en-US" altLang="ja-JP" dirty="0"/>
              <a:t>Docker provides windows version.</a:t>
            </a:r>
          </a:p>
          <a:p>
            <a:pPr lvl="1"/>
            <a:r>
              <a:rPr lang="en-US" altLang="ja-JP" dirty="0"/>
              <a:t>Based on Hyper-V virtualization technology.</a:t>
            </a:r>
          </a:p>
          <a:p>
            <a:pPr lvl="2"/>
            <a:r>
              <a:rPr lang="en-US" altLang="ja-JP" dirty="0"/>
              <a:t>Windows 10 Pro can enable Hyper-V</a:t>
            </a:r>
            <a:r>
              <a:rPr lang="en-US" altLang="ja-JP" dirty="0" smtClean="0"/>
              <a:t>.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2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Install Docker for Windows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Enable Hyper-V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Go </a:t>
            </a:r>
            <a:r>
              <a:rPr lang="en-US" altLang="ja-JP" dirty="0"/>
              <a:t>to </a:t>
            </a:r>
            <a:r>
              <a:rPr lang="en-US" altLang="ja-JP" dirty="0">
                <a:hlinkClick r:id="rId2"/>
              </a:rPr>
              <a:t>https://www.docker.com</a:t>
            </a:r>
            <a:r>
              <a:rPr lang="en-US" altLang="ja-JP" dirty="0" smtClean="0">
                <a:hlinkClick r:id="rId2"/>
              </a:rPr>
              <a:t>/</a:t>
            </a:r>
            <a:r>
              <a:rPr lang="en-US" altLang="ja-JP" dirty="0"/>
              <a:t> </a:t>
            </a:r>
            <a:r>
              <a:rPr lang="en-US" altLang="ja-JP" dirty="0" smtClean="0"/>
              <a:t>and get installer from “Get Docker” in header.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Install and reboot.</a:t>
            </a:r>
          </a:p>
          <a:p>
            <a:pPr marL="514350" indent="-514350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62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tippecanoe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instraction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25516"/>
          </a:xfrm>
        </p:spPr>
        <p:txBody>
          <a:bodyPr/>
          <a:lstStyle/>
          <a:p>
            <a:r>
              <a:rPr kumimoji="1" lang="en-US" altLang="ja-JP" dirty="0" smtClean="0"/>
              <a:t>Download </a:t>
            </a:r>
            <a:r>
              <a:rPr kumimoji="1" lang="en-US" altLang="ja-JP" dirty="0" err="1" smtClean="0"/>
              <a:t>tippecanoe</a:t>
            </a:r>
            <a:r>
              <a:rPr kumimoji="1" lang="en-US" altLang="ja-JP" dirty="0" smtClean="0"/>
              <a:t> ZIP archive:</a:t>
            </a:r>
          </a:p>
          <a:p>
            <a:pPr lvl="1"/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github.com/mapbox/tippecanoe</a:t>
            </a:r>
            <a:endParaRPr lang="en-US" altLang="ja-JP" dirty="0" smtClean="0"/>
          </a:p>
          <a:p>
            <a:r>
              <a:rPr lang="en-US" altLang="ja-JP" dirty="0" smtClean="0"/>
              <a:t>Extract it.</a:t>
            </a:r>
          </a:p>
          <a:p>
            <a:r>
              <a:rPr lang="en-US" altLang="ja-JP" dirty="0" smtClean="0"/>
              <a:t>Execute PowerShell.</a:t>
            </a:r>
          </a:p>
          <a:p>
            <a:pPr lvl="1"/>
            <a:r>
              <a:rPr lang="en-US" altLang="ja-JP" dirty="0" smtClean="0"/>
              <a:t>Change directory to extract directory.</a:t>
            </a:r>
          </a:p>
          <a:p>
            <a:pPr lvl="1"/>
            <a:r>
              <a:rPr kumimoji="1" lang="en-US" altLang="ja-JP" dirty="0" smtClean="0"/>
              <a:t>Run following: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9794" y="4766475"/>
            <a:ext cx="543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 build </a:t>
            </a:r>
            <a:r>
              <a:rPr lang="mr-IN" altLang="ja-JP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t 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tippecanoe:latest</a:t>
            </a:r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3633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Generate </a:t>
            </a:r>
            <a:r>
              <a:rPr lang="en-US" altLang="ja-JP" dirty="0" err="1" smtClean="0"/>
              <a:t>Mapbox</a:t>
            </a:r>
            <a:r>
              <a:rPr lang="en-US" altLang="ja-JP" dirty="0" smtClean="0"/>
              <a:t> Vector Tile from </a:t>
            </a:r>
            <a:r>
              <a:rPr lang="en-US" altLang="ja-JP" dirty="0" err="1" smtClean="0"/>
              <a:t>GeoJSON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1690689"/>
            <a:ext cx="7522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&gt; cd PATH_TO/gmlk20_master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run -it --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-v ${PWD}:/data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tippecanoe:latest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tippecanoe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-o /data/</a:t>
            </a:r>
            <a:r>
              <a:rPr lang="en-US" altLang="ja-JP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lka.mbtiles</a:t>
            </a:r>
            <a:r>
              <a:rPr lang="en-US" altLang="ja-JP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 </a:t>
            </a:r>
            <a:r>
              <a:rPr lang="en-US" altLang="ja-JP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airp</a:t>
            </a:r>
            <a:r>
              <a:rPr lang="en-US" altLang="ja-JP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airp_lka.geojson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builtupp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builtupp_lka.geojson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coastl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coastl_lka.geojson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inwatera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inwatera_lka.geojson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raill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raill_lka.geojson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riverl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riverl_lka.geojson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roadl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roadl_lka.geojson</a:t>
            </a:r>
            <a:endParaRPr kumimoji="1" lang="ja-JP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5259" y="5107009"/>
            <a:ext cx="7515921" cy="1200329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-v is volume option, PWD(</a:t>
            </a:r>
            <a:r>
              <a:rPr lang="en-US" altLang="ja-JP" dirty="0" smtClean="0">
                <a:solidFill>
                  <a:srgbClr val="FF0000"/>
                </a:solidFill>
              </a:rPr>
              <a:t>print working directory) mount to /data</a:t>
            </a:r>
          </a:p>
          <a:p>
            <a:r>
              <a:rPr kumimoji="1" lang="en-US" altLang="ja-JP" dirty="0" smtClean="0">
                <a:solidFill>
                  <a:srgbClr val="0070C0"/>
                </a:solidFill>
              </a:rPr>
              <a:t>-o filename: output will be /data/</a:t>
            </a:r>
            <a:r>
              <a:rPr kumimoji="1" lang="en-US" altLang="ja-JP" dirty="0" err="1" smtClean="0">
                <a:solidFill>
                  <a:srgbClr val="0070C0"/>
                </a:solidFill>
              </a:rPr>
              <a:t>lka.mbtiles</a:t>
            </a:r>
            <a:r>
              <a:rPr kumimoji="1" lang="en-US" altLang="ja-JP" dirty="0" smtClean="0">
                <a:solidFill>
                  <a:srgbClr val="0070C0"/>
                </a:solidFill>
              </a:rPr>
              <a:t> (gmlk20_master/</a:t>
            </a:r>
            <a:r>
              <a:rPr kumimoji="1" lang="en-US" altLang="ja-JP" dirty="0" err="1" smtClean="0">
                <a:solidFill>
                  <a:srgbClr val="0070C0"/>
                </a:solidFill>
              </a:rPr>
              <a:t>lka.mbtiles</a:t>
            </a:r>
            <a:r>
              <a:rPr kumimoji="1" lang="en-US" altLang="ja-JP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-L </a:t>
            </a:r>
            <a:r>
              <a:rPr lang="en-US" altLang="ja-JP" dirty="0" err="1" smtClean="0">
                <a:solidFill>
                  <a:srgbClr val="00B050"/>
                </a:solidFill>
              </a:rPr>
              <a:t>name:file.json</a:t>
            </a:r>
            <a:r>
              <a:rPr lang="en-US" altLang="ja-JP" dirty="0" smtClean="0">
                <a:solidFill>
                  <a:srgbClr val="00B050"/>
                </a:solidFill>
              </a:rPr>
              <a:t>: Specify layer names for individual files</a:t>
            </a:r>
          </a:p>
          <a:p>
            <a:r>
              <a:rPr kumimoji="1" lang="en-US" altLang="ja-JP" dirty="0" smtClean="0"/>
              <a:t>“-it </a:t>
            </a:r>
            <a:r>
              <a:rPr kumimoji="1" lang="mr-IN" altLang="ja-JP" dirty="0" smtClean="0"/>
              <a:t>–</a:t>
            </a:r>
            <a:r>
              <a:rPr kumimoji="1" lang="en-US" altLang="ja-JP" dirty="0" err="1" smtClean="0"/>
              <a:t>rm</a:t>
            </a:r>
            <a:r>
              <a:rPr kumimoji="1" lang="en-US" altLang="ja-JP" dirty="0" smtClean="0"/>
              <a:t>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v” </a:t>
            </a:r>
            <a:r>
              <a:rPr lang="en-US" altLang="ja-JP" dirty="0" smtClean="0"/>
              <a:t>are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docker</a:t>
            </a:r>
            <a:r>
              <a:rPr kumimoji="1" lang="en-US" altLang="ja-JP" dirty="0" smtClean="0"/>
              <a:t> options, -o and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L are </a:t>
            </a:r>
            <a:r>
              <a:rPr kumimoji="1" lang="en-US" altLang="ja-JP" dirty="0" err="1" smtClean="0"/>
              <a:t>tippecanoe</a:t>
            </a:r>
            <a:r>
              <a:rPr kumimoji="1" lang="en-US" altLang="ja-JP" dirty="0" smtClean="0"/>
              <a:t> options.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1814046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Introduction of the tile technology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5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Run </a:t>
            </a:r>
            <a:r>
              <a:rPr lang="en-US" altLang="ja-JP" dirty="0" err="1" smtClean="0"/>
              <a:t>tileserver-gl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1690689"/>
            <a:ext cx="752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&gt; cd PATH_TO/gmlk20_master</a:t>
            </a:r>
          </a:p>
          <a:p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 run --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 -it -v ${PWD}:/data -p 8080:80 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klokantech</a:t>
            </a:r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tileserver-gl</a:t>
            </a:r>
            <a:endParaRPr kumimoji="1" lang="ja-JP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30" y="2603603"/>
            <a:ext cx="5225740" cy="3752748"/>
          </a:xfrm>
          <a:prstGeom prst="rect">
            <a:avLst/>
          </a:prstGeom>
        </p:spPr>
      </p:pic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2810107"/>
            <a:ext cx="7886700" cy="1326995"/>
          </a:xfrm>
        </p:spPr>
        <p:txBody>
          <a:bodyPr/>
          <a:lstStyle/>
          <a:p>
            <a:r>
              <a:rPr lang="en-US" altLang="ja-JP" dirty="0" smtClean="0"/>
              <a:t>Access to</a:t>
            </a:r>
            <a:br>
              <a:rPr lang="en-US" altLang="ja-JP" dirty="0" smtClean="0"/>
            </a:br>
            <a:r>
              <a:rPr lang="en-US" altLang="ja-JP" dirty="0" smtClean="0"/>
              <a:t>localhost:8080</a:t>
            </a:r>
            <a:br>
              <a:rPr lang="en-US" altLang="ja-JP" dirty="0" smtClean="0"/>
            </a:br>
            <a:r>
              <a:rPr lang="en-US" altLang="ja-JP" dirty="0" smtClean="0"/>
              <a:t>in your browser.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62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Check tile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Select inspect link, browser shows vector tile data.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03" y="2318698"/>
            <a:ext cx="5876693" cy="42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mbtiles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MBTiles</a:t>
            </a:r>
            <a:r>
              <a:rPr lang="en-US" altLang="ja-JP" dirty="0"/>
              <a:t> is container of </a:t>
            </a:r>
            <a:r>
              <a:rPr lang="en-US" altLang="ja-JP" dirty="0" smtClean="0"/>
              <a:t>tile.</a:t>
            </a:r>
            <a:endParaRPr lang="en-US" altLang="ja-JP" dirty="0"/>
          </a:p>
          <a:p>
            <a:pPr lvl="1"/>
            <a:r>
              <a:rPr lang="en-US" altLang="ja-JP" dirty="0" err="1"/>
              <a:t>MBTiles</a:t>
            </a:r>
            <a:r>
              <a:rPr lang="en-US" altLang="ja-JP" dirty="0"/>
              <a:t> is single </a:t>
            </a:r>
            <a:r>
              <a:rPr lang="en-US" altLang="ja-JP" dirty="0" smtClean="0"/>
              <a:t>file database </a:t>
            </a:r>
            <a:r>
              <a:rPr lang="en-US" altLang="ja-JP" dirty="0"/>
              <a:t>(SQLite</a:t>
            </a:r>
            <a:r>
              <a:rPr lang="en-US" altLang="ja-JP" dirty="0" smtClean="0"/>
              <a:t>).</a:t>
            </a:r>
            <a:endParaRPr lang="en-US" altLang="ja-JP" dirty="0"/>
          </a:p>
          <a:p>
            <a:pPr lvl="1"/>
            <a:r>
              <a:rPr lang="en-US" altLang="ja-JP" dirty="0" smtClean="0"/>
              <a:t>TMS </a:t>
            </a:r>
            <a:r>
              <a:rPr lang="en-US" altLang="ja-JP" dirty="0"/>
              <a:t>schema (not </a:t>
            </a:r>
            <a:r>
              <a:rPr lang="en-US" altLang="ja-JP" dirty="0" err="1"/>
              <a:t>zxy</a:t>
            </a:r>
            <a:r>
              <a:rPr lang="en-US" altLang="ja-JP" dirty="0" smtClean="0"/>
              <a:t>).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2017/10/18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7" name="図 6" descr="スクリーンショット 2015-10-24 15.3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558978"/>
            <a:ext cx="2132244" cy="289676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3604161" y="4195220"/>
            <a:ext cx="170503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フローチャート: 磁気ディスク 8"/>
          <p:cNvSpPr/>
          <p:nvPr/>
        </p:nvSpPr>
        <p:spPr>
          <a:xfrm>
            <a:off x="6061254" y="3654341"/>
            <a:ext cx="914400" cy="1081759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141733"/>
              </p:ext>
            </p:extLst>
          </p:nvPr>
        </p:nvGraphicFramePr>
        <p:xfrm>
          <a:off x="4456680" y="4992704"/>
          <a:ext cx="40826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671"/>
                <a:gridCol w="1020671"/>
                <a:gridCol w="1020671"/>
                <a:gridCol w="1020671"/>
              </a:tblGrid>
              <a:tr h="327369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Ｘ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Ｙ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Ｚ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blob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(binary)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27369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241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362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(binary)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3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Setup </a:t>
            </a:r>
            <a:r>
              <a:rPr kumimoji="1" lang="en-US" altLang="ja-JP" dirty="0" err="1" smtClean="0"/>
              <a:t>tileserver-gl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09567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Create working directory “</a:t>
            </a:r>
            <a:r>
              <a:rPr lang="en-US" altLang="ja-JP" dirty="0" err="1" smtClean="0"/>
              <a:t>tileserver</a:t>
            </a:r>
            <a:r>
              <a:rPr lang="en-US" altLang="ja-JP" dirty="0" smtClean="0"/>
              <a:t>” and create “data” and “styles” directory under working directory.</a:t>
            </a:r>
          </a:p>
          <a:p>
            <a:r>
              <a:rPr lang="en-US" altLang="ja-JP" dirty="0" smtClean="0"/>
              <a:t>Download ZIP archives from following </a:t>
            </a:r>
            <a:r>
              <a:rPr lang="en-US" altLang="ja-JP" dirty="0" err="1" smtClean="0"/>
              <a:t>urls</a:t>
            </a:r>
            <a:r>
              <a:rPr lang="en-US" altLang="ja-JP" dirty="0" smtClean="0"/>
              <a:t> and extract:</a:t>
            </a:r>
          </a:p>
          <a:p>
            <a:pPr lvl="1"/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github.com/openmaptiles/fonts/tree/gh-pages</a:t>
            </a:r>
            <a:endParaRPr lang="en-US" altLang="ja-JP" dirty="0" smtClean="0"/>
          </a:p>
          <a:p>
            <a:pPr lvl="1"/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github.com/openmaptiles/osm-bright-gl-style/tree/gh-pages</a:t>
            </a:r>
            <a:endParaRPr lang="en-US" altLang="ja-JP" dirty="0" smtClean="0"/>
          </a:p>
          <a:p>
            <a:r>
              <a:rPr lang="en-US" altLang="ja-JP" dirty="0" smtClean="0"/>
              <a:t>Copy </a:t>
            </a:r>
            <a:r>
              <a:rPr lang="en-US" altLang="ja-JP" dirty="0" err="1" smtClean="0"/>
              <a:t>lka.mbtiles</a:t>
            </a:r>
            <a:r>
              <a:rPr lang="en-US" altLang="ja-JP" dirty="0" smtClean="0"/>
              <a:t> under “</a:t>
            </a:r>
            <a:r>
              <a:rPr lang="en-US" altLang="ja-JP" dirty="0" err="1" smtClean="0"/>
              <a:t>tileserver</a:t>
            </a:r>
            <a:r>
              <a:rPr lang="en-US" altLang="ja-JP" dirty="0"/>
              <a:t>\</a:t>
            </a:r>
            <a:r>
              <a:rPr lang="en-US" altLang="ja-JP" dirty="0" smtClean="0"/>
              <a:t>data”</a:t>
            </a:r>
            <a:endParaRPr lang="en-US" altLang="ja-JP" dirty="0"/>
          </a:p>
          <a:p>
            <a:endParaRPr lang="en-US" altLang="ja-JP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1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8" y="210576"/>
            <a:ext cx="7867650" cy="4057650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398906"/>
            <a:ext cx="7867650" cy="405765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-1605776" y="5586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55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template style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>
                <a:hlinkClick r:id="rId2"/>
              </a:rPr>
              <a:t>Access to https</a:t>
            </a:r>
            <a:r>
              <a:rPr lang="en-US" altLang="ja-JP" dirty="0">
                <a:hlinkClick r:id="rId2"/>
              </a:rPr>
              <a:t>://</a:t>
            </a:r>
            <a:r>
              <a:rPr lang="en-US" altLang="ja-JP" dirty="0" smtClean="0">
                <a:hlinkClick r:id="rId2"/>
              </a:rPr>
              <a:t>maputnik.github.io/editor/</a:t>
            </a:r>
            <a:endParaRPr lang="en-US" altLang="ja-JP" dirty="0" smtClean="0"/>
          </a:p>
          <a:p>
            <a:r>
              <a:rPr lang="en-US" altLang="ja-JP" dirty="0" smtClean="0"/>
              <a:t>Select Open in top menu.</a:t>
            </a:r>
          </a:p>
          <a:p>
            <a:pPr lvl="1"/>
            <a:r>
              <a:rPr lang="en-US" altLang="ja-JP" dirty="0" smtClean="0"/>
              <a:t>Select “Empty</a:t>
            </a:r>
            <a:br>
              <a:rPr lang="en-US" altLang="ja-JP" dirty="0" smtClean="0"/>
            </a:br>
            <a:r>
              <a:rPr lang="en-US" altLang="ja-JP" dirty="0" smtClean="0"/>
              <a:t>Style” from </a:t>
            </a:r>
            <a:br>
              <a:rPr lang="en-US" altLang="ja-JP" dirty="0" smtClean="0"/>
            </a:br>
            <a:r>
              <a:rPr lang="en-US" altLang="ja-JP" dirty="0" smtClean="0"/>
              <a:t>“Gallery Styles”.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02" y="2782338"/>
            <a:ext cx="5464098" cy="3923919"/>
          </a:xfrm>
          <a:prstGeom prst="rect">
            <a:avLst/>
          </a:prstGeom>
        </p:spPr>
      </p:pic>
      <p:sp>
        <p:nvSpPr>
          <p:cNvPr id="8" name="上矢印 7"/>
          <p:cNvSpPr/>
          <p:nvPr/>
        </p:nvSpPr>
        <p:spPr>
          <a:xfrm rot="6181020">
            <a:off x="5910146" y="4837883"/>
            <a:ext cx="635620" cy="119236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90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template style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Select “Export” in top menu.</a:t>
            </a:r>
          </a:p>
          <a:p>
            <a:pPr lvl="1"/>
            <a:r>
              <a:rPr lang="en-US" altLang="ja-JP" dirty="0" smtClean="0"/>
              <a:t>Click Download button in Export Style.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80" y="2717476"/>
            <a:ext cx="5575610" cy="4003999"/>
          </a:xfrm>
          <a:prstGeom prst="rect">
            <a:avLst/>
          </a:prstGeom>
        </p:spPr>
      </p:pic>
      <p:sp>
        <p:nvSpPr>
          <p:cNvPr id="8" name="上矢印 7"/>
          <p:cNvSpPr/>
          <p:nvPr/>
        </p:nvSpPr>
        <p:spPr>
          <a:xfrm rot="6181020">
            <a:off x="3780263" y="4123292"/>
            <a:ext cx="635620" cy="119236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template style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Create ”styles” directory under “</a:t>
            </a:r>
            <a:r>
              <a:rPr lang="en-US" altLang="ja-JP" dirty="0" err="1" smtClean="0"/>
              <a:t>tileserver</a:t>
            </a:r>
            <a:r>
              <a:rPr lang="en-US" altLang="ja-JP" dirty="0" smtClean="0"/>
              <a:t>” directory.</a:t>
            </a:r>
          </a:p>
          <a:p>
            <a:r>
              <a:rPr kumimoji="1" lang="en-US" altLang="ja-JP" dirty="0" smtClean="0"/>
              <a:t>Copy downloaded style file (JSON file) to “styles” directory and rename to “</a:t>
            </a:r>
            <a:r>
              <a:rPr kumimoji="1" lang="en-US" altLang="ja-JP" dirty="0" err="1" smtClean="0"/>
              <a:t>globalmap.json</a:t>
            </a:r>
            <a:r>
              <a:rPr kumimoji="1" lang="en-US" altLang="ja-JP" dirty="0" smtClean="0"/>
              <a:t>”.</a:t>
            </a:r>
          </a:p>
          <a:p>
            <a:r>
              <a:rPr lang="en-US" altLang="ja-JP" dirty="0" smtClean="0"/>
              <a:t>Open ”</a:t>
            </a:r>
            <a:r>
              <a:rPr lang="en-US" altLang="ja-JP" dirty="0" err="1" smtClean="0"/>
              <a:t>globalmap.json</a:t>
            </a:r>
            <a:r>
              <a:rPr lang="en-US" altLang="ja-JP" dirty="0" smtClean="0"/>
              <a:t>” file in Text Editor.</a:t>
            </a:r>
          </a:p>
          <a:p>
            <a:pPr lvl="1"/>
            <a:r>
              <a:rPr lang="en-US" altLang="ja-JP" dirty="0" smtClean="0"/>
              <a:t>Modify “name”, “glyphs” and “sprites”.</a:t>
            </a:r>
          </a:p>
          <a:p>
            <a:pPr lvl="2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3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template </a:t>
            </a:r>
            <a:r>
              <a:rPr lang="en-US" altLang="ja-JP" dirty="0" smtClean="0"/>
              <a:t>style - 4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1492915"/>
            <a:ext cx="92778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--- 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globalmap-orig.json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	2017-10-12 23:33:29.000000000 +0900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+++ 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globalmap.json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	2017-10-12 23:35:06.000000000 +0900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@@ -1,6 +1,6 @@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version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8,</a:t>
            </a:r>
          </a:p>
          <a:p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 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Empty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Style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+ 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Global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Style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metadata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mapbox:autocomposite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mapbox:type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template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@@ -8,8 +8,8 @@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openmaptiles:version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"3.x"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},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sources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{},</a:t>
            </a:r>
          </a:p>
          <a:p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 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glyphs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demo.tileserver.org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fonts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/{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fontstack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}/{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pbf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+ 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glyphs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": "{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fontstack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}/{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pbf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layers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[],</a:t>
            </a:r>
          </a:p>
          <a:p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 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sprites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demo.tileserver.org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fonts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/{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fontstack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}/{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}.</a:t>
            </a:r>
            <a:r>
              <a:rPr lang="mr-IN" altLang="ja-JP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pbf</a:t>
            </a:r>
            <a:r>
              <a:rPr lang="mr-IN" altLang="ja-JP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+ 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sprite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sprite</a:t>
            </a:r>
            <a:r>
              <a:rPr lang="mr-IN" altLang="ja-JP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mr-IN" altLang="ja-JP" sz="1600" b="1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mr-IN" altLang="ja-JP" sz="1600" b="1" dirty="0">
                <a:latin typeface="Courier" charset="0"/>
                <a:ea typeface="Courier" charset="0"/>
                <a:cs typeface="Courier" charset="0"/>
              </a:rPr>
              <a:t>": "yvib4c9ax</a:t>
            </a:r>
            <a:r>
              <a:rPr lang="mr-IN" altLang="ja-JP" sz="16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endParaRPr lang="mr-IN" altLang="ja-JP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</a:t>
            </a:r>
            <a:r>
              <a:rPr lang="en-US" altLang="ja-JP" dirty="0" err="1" smtClean="0"/>
              <a:t>config</a:t>
            </a:r>
            <a:r>
              <a:rPr lang="en-US" altLang="ja-JP" dirty="0" smtClean="0"/>
              <a:t> file for </a:t>
            </a:r>
            <a:r>
              <a:rPr lang="en-US" altLang="ja-JP" dirty="0" err="1" smtClean="0"/>
              <a:t>tileserver</a:t>
            </a:r>
            <a:r>
              <a:rPr lang="en-US" altLang="ja-JP" dirty="0" smtClean="0"/>
              <a:t>-gl.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tileserver-gl</a:t>
            </a:r>
            <a:r>
              <a:rPr kumimoji="1" lang="en-US" altLang="ja-JP" dirty="0" smtClean="0"/>
              <a:t> read “</a:t>
            </a:r>
            <a:r>
              <a:rPr kumimoji="1" lang="en-US" altLang="ja-JP" dirty="0" err="1" smtClean="0"/>
              <a:t>config.json</a:t>
            </a:r>
            <a:r>
              <a:rPr kumimoji="1" lang="en-US" altLang="ja-JP" dirty="0" smtClean="0"/>
              <a:t>” file in current directory.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63015" y="2386033"/>
            <a:ext cx="3178097" cy="397031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options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paths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root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"",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fonts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fonts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sprites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sprites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styles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styles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mbtiles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},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styles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globalmap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style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globalmap.json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},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lka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{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mbtiles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": "</a:t>
            </a:r>
            <a:r>
              <a:rPr lang="mr-IN" altLang="ja-JP" sz="1200" b="1" dirty="0" err="1">
                <a:latin typeface="Courier" charset="0"/>
                <a:ea typeface="Courier" charset="0"/>
                <a:cs typeface="Courier" charset="0"/>
              </a:rPr>
              <a:t>lka.mbtiles</a:t>
            </a:r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mr-IN" altLang="ja-JP" sz="1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kumimoji="1" lang="ja-JP" altLang="en-US" sz="1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3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Tile technology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628650" y="1825625"/>
            <a:ext cx="8080452" cy="4351338"/>
          </a:xfrm>
        </p:spPr>
        <p:txBody>
          <a:bodyPr/>
          <a:lstStyle/>
          <a:p>
            <a:r>
              <a:rPr kumimoji="1" lang="en-US" altLang="ja-JP" dirty="0" smtClean="0"/>
              <a:t>Provide map images or data over the internet.</a:t>
            </a:r>
          </a:p>
          <a:p>
            <a:pPr lvl="1"/>
            <a:r>
              <a:rPr lang="en-US" altLang="ja-JP" dirty="0" smtClean="0"/>
              <a:t>Map images are separated as tile.</a:t>
            </a:r>
          </a:p>
          <a:p>
            <a:pPr lvl="1"/>
            <a:r>
              <a:rPr kumimoji="1" lang="en-US" altLang="ja-JP" dirty="0" smtClean="0"/>
              <a:t>Zoom Level 0 = World</a:t>
            </a:r>
          </a:p>
          <a:p>
            <a:pPr lvl="1"/>
            <a:r>
              <a:rPr lang="en-US" altLang="ja-JP" dirty="0" smtClean="0"/>
              <a:t>Each zoom level doubles in the dimensions.</a:t>
            </a:r>
          </a:p>
          <a:p>
            <a:pPr lvl="1"/>
            <a:r>
              <a:rPr kumimoji="1" lang="en-US" altLang="ja-JP" dirty="0" smtClean="0"/>
              <a:t>Too many tiles use “Web Mercator projection”.</a:t>
            </a:r>
          </a:p>
          <a:p>
            <a:r>
              <a:rPr lang="en-US" altLang="ja-JP" dirty="0" smtClean="0"/>
              <a:t>Structure of tile is useful to web.</a:t>
            </a:r>
          </a:p>
          <a:p>
            <a:pPr lvl="1"/>
            <a:r>
              <a:rPr kumimoji="1" lang="en-US" altLang="ja-JP" dirty="0" smtClean="0"/>
              <a:t>Scroll, zoom up/down with AJAX request.</a:t>
            </a:r>
          </a:p>
          <a:p>
            <a:r>
              <a:rPr kumimoji="1" lang="en-US" altLang="ja-JP" dirty="0" smtClean="0"/>
              <a:t>Tile become known for Google Maps.</a:t>
            </a:r>
          </a:p>
          <a:p>
            <a:pPr lvl="1"/>
            <a:r>
              <a:rPr kumimoji="1" lang="en-US" altLang="ja-JP" dirty="0" smtClean="0"/>
              <a:t>Tile has existed from the late 1990s.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1026" name="Picture 2" descr="ttps://a.tile.openstreetmap.org/0/0/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312" y="40577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816962" y="5966575"/>
            <a:ext cx="3339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350" dirty="0"/>
              <a:t>https://</a:t>
            </a:r>
            <a:r>
              <a:rPr lang="en-US" altLang="ja-JP" sz="1350" dirty="0" err="1"/>
              <a:t>a.tile.openstreetmap.org</a:t>
            </a:r>
            <a:r>
              <a:rPr lang="en-US" altLang="ja-JP" sz="1350" dirty="0"/>
              <a:t>/0/0/0.png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0771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Launch </a:t>
            </a:r>
            <a:r>
              <a:rPr kumimoji="1" lang="en-US" altLang="ja-JP" dirty="0" err="1" smtClean="0"/>
              <a:t>maputnik</a:t>
            </a:r>
            <a:r>
              <a:rPr kumimoji="1" lang="en-US" altLang="ja-JP" dirty="0" smtClean="0"/>
              <a:t> in local machine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34141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Online version of </a:t>
            </a:r>
            <a:r>
              <a:rPr lang="en-US" altLang="ja-JP" dirty="0" err="1" smtClean="0"/>
              <a:t>maputnik</a:t>
            </a:r>
            <a:r>
              <a:rPr lang="en-US" altLang="ja-JP" dirty="0" smtClean="0"/>
              <a:t> can’t read any file from localhost because online version run in https schema but localhost will run http schema.</a:t>
            </a:r>
          </a:p>
          <a:p>
            <a:pPr lvl="1"/>
            <a:r>
              <a:rPr kumimoji="1" lang="en-US" altLang="ja-JP" dirty="0" smtClean="0"/>
              <a:t>It known as insecure resource issue.</a:t>
            </a:r>
          </a:p>
          <a:p>
            <a:r>
              <a:rPr kumimoji="1" lang="en-US" altLang="ja-JP" dirty="0" err="1" smtClean="0"/>
              <a:t>maputnik</a:t>
            </a:r>
            <a:r>
              <a:rPr kumimoji="1" lang="en-US" altLang="ja-JP" dirty="0" smtClean="0"/>
              <a:t> can run in localhost with </a:t>
            </a:r>
            <a:r>
              <a:rPr kumimoji="1" lang="en-US" altLang="ja-JP" dirty="0" err="1" smtClean="0"/>
              <a:t>docker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30766" y="4394702"/>
            <a:ext cx="748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run --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 -it -p 8888:8888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maputnik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/editor</a:t>
            </a:r>
            <a:endParaRPr kumimoji="1" lang="ja-JP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628650" y="5139280"/>
            <a:ext cx="7886700" cy="2434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Open localhost:8888 in Chrome browser.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021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Setup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maputnik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Your need download “GL Style” from </a:t>
            </a:r>
            <a:r>
              <a:rPr lang="en-US" altLang="ja-JP" dirty="0" err="1" smtClean="0"/>
              <a:t>tileserver-gl</a:t>
            </a:r>
            <a:r>
              <a:rPr lang="en-US" altLang="ja-JP" dirty="0" smtClean="0"/>
              <a:t> top page.</a:t>
            </a:r>
          </a:p>
          <a:p>
            <a:pPr lvl="1"/>
            <a:r>
              <a:rPr lang="en-US" altLang="ja-JP" dirty="0" smtClean="0"/>
              <a:t>The name will be</a:t>
            </a:r>
            <a:br>
              <a:rPr lang="en-US" altLang="ja-JP" dirty="0" smtClean="0"/>
            </a:br>
            <a:r>
              <a:rPr lang="en-US" altLang="ja-JP" dirty="0" smtClean="0"/>
              <a:t>“</a:t>
            </a:r>
            <a:r>
              <a:rPr lang="en-US" altLang="ja-JP" dirty="0" err="1" smtClean="0"/>
              <a:t>style.json</a:t>
            </a:r>
            <a:r>
              <a:rPr lang="en-US" altLang="ja-JP" dirty="0" smtClean="0"/>
              <a:t>”.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46" y="2377362"/>
            <a:ext cx="4821608" cy="4480638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3222702" y="5129561"/>
            <a:ext cx="1761893" cy="167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88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Setup </a:t>
            </a:r>
            <a:r>
              <a:rPr kumimoji="1" lang="en-US" altLang="ja-JP" dirty="0" err="1" smtClean="0"/>
              <a:t>maputnik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Select “Open” in </a:t>
            </a:r>
            <a:r>
              <a:rPr kumimoji="1" lang="en-US" altLang="ja-JP" dirty="0" err="1" smtClean="0"/>
              <a:t>maputnik</a:t>
            </a:r>
            <a:r>
              <a:rPr lang="en-US" altLang="ja-JP" dirty="0" err="1" smtClean="0"/>
              <a:t>’s</a:t>
            </a:r>
            <a:r>
              <a:rPr lang="en-US" altLang="ja-JP" dirty="0" smtClean="0"/>
              <a:t> top menu.</a:t>
            </a:r>
          </a:p>
          <a:p>
            <a:pPr lvl="1"/>
            <a:r>
              <a:rPr lang="en-US" altLang="ja-JP" dirty="0" smtClean="0"/>
              <a:t>Select “Upload” button and upload “</a:t>
            </a:r>
            <a:r>
              <a:rPr lang="en-US" altLang="ja-JP" dirty="0" err="1" smtClean="0"/>
              <a:t>style.json</a:t>
            </a:r>
            <a:r>
              <a:rPr lang="en-US" altLang="ja-JP" dirty="0" smtClean="0"/>
              <a:t>”.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40" y="2709746"/>
            <a:ext cx="4463930" cy="4148254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3657600" y="4001294"/>
            <a:ext cx="1717288" cy="358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8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Setup </a:t>
            </a:r>
            <a:r>
              <a:rPr kumimoji="1" lang="en-US" altLang="ja-JP" dirty="0" err="1" smtClean="0"/>
              <a:t>maputnik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Select “Sources” in </a:t>
            </a:r>
            <a:r>
              <a:rPr kumimoji="1" lang="en-US" altLang="ja-JP" dirty="0" err="1" smtClean="0"/>
              <a:t>maputnik’s</a:t>
            </a:r>
            <a:r>
              <a:rPr kumimoji="1" lang="en-US" altLang="ja-JP" dirty="0" smtClean="0"/>
              <a:t> top menu.</a:t>
            </a:r>
          </a:p>
          <a:p>
            <a:r>
              <a:rPr lang="en-US" altLang="ja-JP" dirty="0" smtClean="0"/>
              <a:t>Fill “Add New Source” fields:</a:t>
            </a:r>
          </a:p>
          <a:p>
            <a:pPr lvl="1"/>
            <a:r>
              <a:rPr kumimoji="1" lang="en-US" altLang="ja-JP" dirty="0" smtClean="0"/>
              <a:t>Source ID: </a:t>
            </a:r>
            <a:r>
              <a:rPr kumimoji="1" lang="en-US" altLang="ja-JP" dirty="0" err="1" smtClean="0"/>
              <a:t>global_map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Source Type: Vector (</a:t>
            </a:r>
            <a:r>
              <a:rPr lang="en-US" altLang="ja-JP" dirty="0" err="1" smtClean="0"/>
              <a:t>TileJSON</a:t>
            </a:r>
            <a:r>
              <a:rPr lang="en-US" altLang="ja-JP" dirty="0" smtClean="0"/>
              <a:t> URL)</a:t>
            </a:r>
          </a:p>
          <a:p>
            <a:pPr lvl="1"/>
            <a:r>
              <a:rPr kumimoji="1" lang="en-US" altLang="ja-JP" dirty="0" err="1" smtClean="0"/>
              <a:t>TileJSON</a:t>
            </a:r>
            <a:r>
              <a:rPr kumimoji="1" lang="en-US" altLang="ja-JP" dirty="0" smtClean="0"/>
              <a:t> URL: </a:t>
            </a:r>
            <a:r>
              <a:rPr kumimoji="1" lang="en-US" altLang="ja-JP" dirty="0" smtClean="0">
                <a:hlinkClick r:id="rId2"/>
              </a:rPr>
              <a:t>http://localhost:8080/data/lka.json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Copy </a:t>
            </a:r>
            <a:r>
              <a:rPr lang="en-US" altLang="ja-JP" dirty="0" err="1" smtClean="0"/>
              <a:t>url</a:t>
            </a:r>
            <a:r>
              <a:rPr lang="en-US" altLang="ja-JP" dirty="0" smtClean="0"/>
              <a:t> from</a:t>
            </a:r>
            <a:br>
              <a:rPr lang="en-US" altLang="ja-JP" dirty="0" smtClean="0"/>
            </a:br>
            <a:r>
              <a:rPr lang="en-US" altLang="ja-JP" dirty="0" err="1" smtClean="0"/>
              <a:t>tileserver-gl</a:t>
            </a:r>
            <a:r>
              <a:rPr lang="en-US" altLang="ja-JP" dirty="0" smtClean="0"/>
              <a:t> top</a:t>
            </a:r>
            <a:br>
              <a:rPr lang="en-US" altLang="ja-JP" dirty="0" smtClean="0"/>
            </a:br>
            <a:r>
              <a:rPr lang="en-US" altLang="ja-JP" dirty="0" smtClean="0"/>
              <a:t>page.</a:t>
            </a:r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37" y="4085432"/>
            <a:ext cx="4848225" cy="21812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6790"/>
            <a:ext cx="2409814" cy="1419867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 rot="21245416">
            <a:off x="2011461" y="5679248"/>
            <a:ext cx="4293853" cy="277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0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</a:t>
            </a:r>
            <a:r>
              <a:rPr kumimoji="1" lang="en-US" altLang="ja-JP" dirty="0" smtClean="0"/>
              <a:t>ayers in </a:t>
            </a:r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err="1" smtClean="0"/>
              <a:t>Mapbox</a:t>
            </a:r>
            <a:r>
              <a:rPr kumimoji="1" lang="en-US" altLang="ja-JP" dirty="0" smtClean="0"/>
              <a:t> Style has 7 Layer Type.</a:t>
            </a:r>
          </a:p>
          <a:p>
            <a:pPr lvl="1"/>
            <a:r>
              <a:rPr lang="en-US" altLang="ja-JP" dirty="0" smtClean="0"/>
              <a:t>Background</a:t>
            </a:r>
          </a:p>
          <a:p>
            <a:pPr lvl="1"/>
            <a:r>
              <a:rPr kumimoji="1" lang="en-US" altLang="ja-JP" dirty="0" smtClean="0"/>
              <a:t>Fill</a:t>
            </a:r>
          </a:p>
          <a:p>
            <a:pPr lvl="1"/>
            <a:r>
              <a:rPr lang="en-US" altLang="ja-JP" dirty="0" smtClean="0"/>
              <a:t>Line</a:t>
            </a:r>
          </a:p>
          <a:p>
            <a:pPr lvl="1"/>
            <a:r>
              <a:rPr kumimoji="1" lang="en-US" altLang="ja-JP" dirty="0" smtClean="0"/>
              <a:t>Symbol</a:t>
            </a:r>
          </a:p>
          <a:p>
            <a:pPr lvl="1"/>
            <a:r>
              <a:rPr kumimoji="1" lang="en-US" altLang="ja-JP" dirty="0" smtClean="0"/>
              <a:t>Raster</a:t>
            </a:r>
          </a:p>
          <a:p>
            <a:pPr lvl="1"/>
            <a:r>
              <a:rPr lang="en-US" altLang="ja-JP" dirty="0" smtClean="0"/>
              <a:t>Circle</a:t>
            </a:r>
          </a:p>
          <a:p>
            <a:pPr lvl="2"/>
            <a:r>
              <a:rPr lang="en-US" altLang="ja-JP" dirty="0" smtClean="0"/>
              <a:t>Draw circle image.</a:t>
            </a:r>
          </a:p>
          <a:p>
            <a:pPr lvl="1"/>
            <a:r>
              <a:rPr kumimoji="1" lang="en-US" altLang="ja-JP" dirty="0" smtClean="0"/>
              <a:t>Fill Extrusion</a:t>
            </a:r>
          </a:p>
          <a:p>
            <a:pPr lvl="2"/>
            <a:r>
              <a:rPr lang="en-US" altLang="ja-JP" dirty="0" smtClean="0"/>
              <a:t>Fill Extrusion will use 3D.</a:t>
            </a:r>
          </a:p>
          <a:p>
            <a:r>
              <a:rPr lang="en-US" altLang="ja-JP" dirty="0">
                <a:hlinkClick r:id="rId2"/>
              </a:rPr>
              <a:t>https://www.mapbox.com/mapbox-gl-js/style-spec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6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Layer - background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Fill all background with color or image pattern.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7" y="2536370"/>
            <a:ext cx="3029385" cy="3819981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4158641" y="5423770"/>
            <a:ext cx="1139869" cy="2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86050" y="5330010"/>
            <a:ext cx="220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Background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798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Layer - Fill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Fill area with color or image pattern.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7" y="2536370"/>
            <a:ext cx="3029385" cy="3819981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4211267" y="4490766"/>
            <a:ext cx="21394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9709" y="4472162"/>
            <a:ext cx="220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Fill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749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Layer - 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Draw line with polyline</a:t>
            </a:r>
            <a:br>
              <a:rPr lang="en-US" altLang="ja-JP" dirty="0" smtClean="0"/>
            </a:br>
            <a:r>
              <a:rPr lang="en-US" altLang="ja-JP" dirty="0" smtClean="0"/>
              <a:t>features.</a:t>
            </a:r>
          </a:p>
          <a:p>
            <a:pPr lvl="1"/>
            <a:r>
              <a:rPr kumimoji="1" lang="en-US" altLang="ja-JP" dirty="0" smtClean="0"/>
              <a:t>Normal line.</a:t>
            </a:r>
          </a:p>
          <a:p>
            <a:pPr lvl="1"/>
            <a:r>
              <a:rPr lang="en-US" altLang="ja-JP" dirty="0" smtClean="0"/>
              <a:t>Dash-array.</a:t>
            </a:r>
          </a:p>
          <a:p>
            <a:pPr lvl="2"/>
            <a:r>
              <a:rPr kumimoji="1" lang="en-US" altLang="ja-JP" dirty="0" smtClean="0"/>
              <a:t>Normal line + dash-array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27" y="835362"/>
            <a:ext cx="4036773" cy="54312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41" y="3758852"/>
            <a:ext cx="1600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Layer - Symbol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Draw image and text.</a:t>
            </a:r>
          </a:p>
          <a:p>
            <a:r>
              <a:rPr kumimoji="1" lang="en-US" altLang="ja-JP" dirty="0" smtClean="0"/>
              <a:t>Allow Point, Polygon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 Polyline features.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75" y="1825625"/>
            <a:ext cx="3978975" cy="453072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30" y="4463242"/>
            <a:ext cx="2496589" cy="1893109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1400174" y="5336088"/>
            <a:ext cx="691673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225130"/>
            <a:ext cx="77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Point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356975" y="3457184"/>
            <a:ext cx="103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Polyline</a:t>
            </a:r>
            <a:endParaRPr kumimoji="1" lang="ja-JP" altLang="en-US" dirty="0"/>
          </a:p>
        </p:txBody>
      </p:sp>
      <p:sp>
        <p:nvSpPr>
          <p:cNvPr id="13" name="下矢印 12"/>
          <p:cNvSpPr/>
          <p:nvPr/>
        </p:nvSpPr>
        <p:spPr>
          <a:xfrm>
            <a:off x="3757808" y="3862319"/>
            <a:ext cx="114689" cy="10228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490597" y="3641850"/>
            <a:ext cx="119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Polygon</a:t>
            </a:r>
            <a:endParaRPr kumimoji="1" lang="ja-JP" altLang="en-US" dirty="0"/>
          </a:p>
        </p:txBody>
      </p:sp>
      <p:sp>
        <p:nvSpPr>
          <p:cNvPr id="15" name="下矢印 14"/>
          <p:cNvSpPr/>
          <p:nvPr/>
        </p:nvSpPr>
        <p:spPr>
          <a:xfrm rot="-2700000">
            <a:off x="2670392" y="4014353"/>
            <a:ext cx="167143" cy="187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Layer - Raster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Draw raster tile image.</a:t>
            </a:r>
          </a:p>
          <a:p>
            <a:pPr lvl="1"/>
            <a:r>
              <a:rPr lang="en-US" altLang="ja-JP" dirty="0" smtClean="0"/>
              <a:t>This image show </a:t>
            </a:r>
            <a:br>
              <a:rPr lang="en-US" altLang="ja-JP" dirty="0" smtClean="0"/>
            </a:br>
            <a:r>
              <a:rPr lang="en-US" altLang="ja-JP" dirty="0" smtClean="0"/>
              <a:t>elevation layer.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94" y="1582847"/>
            <a:ext cx="3844956" cy="45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Zoom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Zoom level 0 : 1 file</a:t>
            </a:r>
          </a:p>
          <a:p>
            <a:r>
              <a:rPr lang="en-US" altLang="ja-JP" dirty="0" smtClean="0"/>
              <a:t>Zoom level 1 : 2 x 2 = 4 files</a:t>
            </a:r>
          </a:p>
          <a:p>
            <a:r>
              <a:rPr lang="en-US" altLang="ja-JP" dirty="0"/>
              <a:t>Zoom level 2 : 4 x 4 = 16 files</a:t>
            </a:r>
          </a:p>
          <a:p>
            <a:pPr marL="0" indent="0">
              <a:buNone/>
            </a:pPr>
            <a:r>
              <a:rPr lang="en-US" altLang="ja-JP" dirty="0"/>
              <a:t>    …</a:t>
            </a:r>
          </a:p>
          <a:p>
            <a:r>
              <a:rPr lang="en-US" altLang="ja-JP" dirty="0" smtClean="0"/>
              <a:t>Zoom level 18 </a:t>
            </a:r>
            <a:br>
              <a:rPr lang="en-US" altLang="ja-JP" dirty="0" smtClean="0"/>
            </a:br>
            <a:r>
              <a:rPr lang="en-US" altLang="ja-JP" dirty="0" smtClean="0"/>
              <a:t>262,144 x 262,144</a:t>
            </a:r>
            <a:br>
              <a:rPr lang="en-US" altLang="ja-JP" dirty="0" smtClean="0"/>
            </a:br>
            <a:r>
              <a:rPr lang="en-US" altLang="ja-JP" dirty="0" smtClean="0"/>
              <a:t>= 68,719,476,736 files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図 6" descr="スクリーンショット 2014-10-16 22.2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76" y="3367282"/>
            <a:ext cx="3416147" cy="207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Maputnik</a:t>
            </a:r>
            <a:r>
              <a:rPr kumimoji="1" lang="en-US" altLang="ja-JP" dirty="0" smtClean="0"/>
              <a:t> UI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63" y="1825625"/>
            <a:ext cx="6469074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1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Maputnik</a:t>
            </a:r>
            <a:r>
              <a:rPr kumimoji="1" lang="en-US" altLang="ja-JP" dirty="0" smtClean="0"/>
              <a:t> workflow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Add Layer.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 smtClean="0"/>
              <a:t>Set basic configuration in dialog.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Setup layer properties.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 smtClean="0"/>
              <a:t>Min Zoom &amp; Max Zoom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 smtClean="0"/>
              <a:t>Filter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 smtClean="0"/>
              <a:t>Layout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 smtClean="0"/>
              <a:t>Paint / Text / Icon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Sort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Save configuration.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4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</a:t>
            </a:r>
            <a:r>
              <a:rPr lang="en-US" altLang="ja-JP" dirty="0" smtClean="0"/>
              <a:t>dd background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Click “Add Layer” button.</a:t>
            </a:r>
          </a:p>
          <a:p>
            <a:pPr lvl="1"/>
            <a:r>
              <a:rPr lang="en-US" altLang="ja-JP" dirty="0" smtClean="0"/>
              <a:t>Change “Type” field to Background.</a:t>
            </a:r>
          </a:p>
          <a:p>
            <a:pPr lvl="2"/>
            <a:r>
              <a:rPr lang="en-US" altLang="ja-JP" dirty="0" smtClean="0"/>
              <a:t>Background only need ID.</a:t>
            </a:r>
          </a:p>
          <a:p>
            <a:pPr lvl="1"/>
            <a:r>
              <a:rPr lang="en-US" altLang="ja-JP" dirty="0" smtClean="0"/>
              <a:t>Set ID to ”background”.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38" y="3653099"/>
            <a:ext cx="34480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Fill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Click “Add Layer” button.</a:t>
            </a:r>
          </a:p>
          <a:p>
            <a:pPr lvl="1"/>
            <a:r>
              <a:rPr lang="en-US" altLang="ja-JP" dirty="0" smtClean="0"/>
              <a:t>Change “Type” to “Fill”.</a:t>
            </a:r>
          </a:p>
          <a:p>
            <a:pPr lvl="1"/>
            <a:r>
              <a:rPr lang="en-US" altLang="ja-JP" dirty="0" smtClean="0"/>
              <a:t>Set fields:</a:t>
            </a:r>
          </a:p>
          <a:p>
            <a:pPr lvl="2"/>
            <a:r>
              <a:rPr kumimoji="1" lang="en-US" altLang="ja-JP" dirty="0" smtClean="0"/>
              <a:t>ID: </a:t>
            </a:r>
            <a:r>
              <a:rPr kumimoji="1" lang="en-US" altLang="ja-JP" dirty="0" err="1" smtClean="0"/>
              <a:t>polbnda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Source: </a:t>
            </a:r>
            <a:r>
              <a:rPr lang="en-US" altLang="ja-JP" dirty="0" err="1" smtClean="0"/>
              <a:t>global_map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Source Layer: </a:t>
            </a:r>
            <a:r>
              <a:rPr lang="en-US" altLang="ja-JP" dirty="0" err="1" smtClean="0"/>
              <a:t>polbnda</a:t>
            </a:r>
            <a:endParaRPr lang="en-US" altLang="ja-JP" dirty="0" smtClean="0"/>
          </a:p>
          <a:p>
            <a:r>
              <a:rPr lang="en-US" altLang="ja-JP" dirty="0" smtClean="0"/>
              <a:t>Source = </a:t>
            </a:r>
            <a:r>
              <a:rPr lang="en-US" altLang="ja-JP" dirty="0" err="1" smtClean="0"/>
              <a:t>lka.mbtiles</a:t>
            </a:r>
            <a:endParaRPr lang="en-US" altLang="ja-JP" dirty="0" smtClean="0"/>
          </a:p>
          <a:p>
            <a:r>
              <a:rPr lang="en-US" altLang="ja-JP" dirty="0" smtClean="0"/>
              <a:t>Source Layer is defined by </a:t>
            </a:r>
            <a:r>
              <a:rPr lang="en-US" altLang="ja-JP" dirty="0" err="1" smtClean="0"/>
              <a:t>tippecanoe</a:t>
            </a:r>
            <a:r>
              <a:rPr lang="en-US" altLang="ja-JP" dirty="0" smtClean="0"/>
              <a:t> command line options.</a:t>
            </a:r>
          </a:p>
          <a:p>
            <a:pPr lvl="1"/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-L 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</a:t>
            </a:r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>
                <a:latin typeface="Courier" charset="0"/>
                <a:ea typeface="Courier" charset="0"/>
                <a:cs typeface="Courier" charset="0"/>
              </a:rPr>
              <a:t>polbnda_lka.geojson</a:t>
            </a:r>
            <a:endParaRPr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05" y="1690689"/>
            <a:ext cx="3724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Change color in </a:t>
            </a:r>
            <a:r>
              <a:rPr kumimoji="1" lang="en-US" altLang="ja-JP" dirty="0" err="1" smtClean="0"/>
              <a:t>polbnda</a:t>
            </a:r>
            <a:r>
              <a:rPr kumimoji="1" lang="en-US" altLang="ja-JP" dirty="0" smtClean="0"/>
              <a:t>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Select ”</a:t>
            </a:r>
            <a:r>
              <a:rPr lang="en-US" altLang="ja-JP" dirty="0" err="1" smtClean="0"/>
              <a:t>polbnda</a:t>
            </a:r>
            <a:r>
              <a:rPr lang="en-US" altLang="ja-JP" dirty="0" smtClean="0"/>
              <a:t>” layer and change Color value in Paint properties.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750183"/>
            <a:ext cx="6100958" cy="41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Line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to </a:t>
            </a:r>
            <a:r>
              <a:rPr lang="en-US" altLang="ja-JP" dirty="0" smtClean="0"/>
              <a:t>“Line”.</a:t>
            </a:r>
            <a:endParaRPr lang="en-US" altLang="ja-JP" dirty="0"/>
          </a:p>
          <a:p>
            <a:pPr lvl="1"/>
            <a:r>
              <a:rPr lang="en-US" altLang="ja-JP" dirty="0"/>
              <a:t>Set fields:</a:t>
            </a:r>
          </a:p>
          <a:p>
            <a:pPr lvl="2"/>
            <a:r>
              <a:rPr lang="en-US" altLang="ja-JP" dirty="0"/>
              <a:t>ID: </a:t>
            </a:r>
            <a:r>
              <a:rPr lang="en-US" altLang="ja-JP" dirty="0" err="1" smtClean="0"/>
              <a:t>roadl</a:t>
            </a:r>
            <a:r>
              <a:rPr lang="en-US" altLang="ja-JP" dirty="0" smtClean="0"/>
              <a:t>-primary</a:t>
            </a:r>
            <a:endParaRPr lang="en-US" altLang="ja-JP" dirty="0"/>
          </a:p>
          <a:p>
            <a:pPr lvl="2"/>
            <a:r>
              <a:rPr lang="en-US" altLang="ja-JP" dirty="0"/>
              <a:t>Source: </a:t>
            </a:r>
            <a:r>
              <a:rPr lang="en-US" altLang="ja-JP" dirty="0" err="1"/>
              <a:t>global_map</a:t>
            </a:r>
            <a:endParaRPr lang="en-US" altLang="ja-JP" dirty="0"/>
          </a:p>
          <a:p>
            <a:pPr lvl="2"/>
            <a:r>
              <a:rPr lang="en-US" altLang="ja-JP" dirty="0"/>
              <a:t>Source Layer: </a:t>
            </a:r>
            <a:r>
              <a:rPr lang="en-US" altLang="ja-JP" dirty="0" err="1" smtClean="0"/>
              <a:t>roadl</a:t>
            </a:r>
            <a:endParaRPr lang="en-US" altLang="ja-JP" dirty="0"/>
          </a:p>
          <a:p>
            <a:r>
              <a:rPr lang="en-US" altLang="ja-JP" dirty="0" smtClean="0"/>
              <a:t>Source </a:t>
            </a:r>
            <a:r>
              <a:rPr lang="en-US" altLang="ja-JP" dirty="0"/>
              <a:t>Layer is defined by </a:t>
            </a:r>
            <a:r>
              <a:rPr lang="en-US" altLang="ja-JP" dirty="0" err="1"/>
              <a:t>tippecanoe</a:t>
            </a:r>
            <a:r>
              <a:rPr lang="en-US" altLang="ja-JP" dirty="0"/>
              <a:t> command line options.</a:t>
            </a:r>
          </a:p>
          <a:p>
            <a:pPr lvl="1"/>
            <a:r>
              <a:rPr lang="en-US" altLang="ja-JP" b="1" dirty="0">
                <a:latin typeface="Courier" charset="0"/>
                <a:ea typeface="Courier" charset="0"/>
                <a:cs typeface="Courier" charset="0"/>
              </a:rPr>
              <a:t>-L 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roadl</a:t>
            </a:r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:/data/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roadl_lka.geojson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07" y="1328531"/>
            <a:ext cx="3881419" cy="27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Setup Filter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“</a:t>
            </a:r>
            <a:r>
              <a:rPr lang="en-US" altLang="ja-JP" dirty="0" err="1" smtClean="0"/>
              <a:t>r</a:t>
            </a:r>
            <a:r>
              <a:rPr kumimoji="1" lang="en-US" altLang="ja-JP" dirty="0" err="1" smtClean="0"/>
              <a:t>oadl</a:t>
            </a:r>
            <a:r>
              <a:rPr lang="en-US" altLang="ja-JP" dirty="0" smtClean="0"/>
              <a:t>” has “</a:t>
            </a:r>
            <a:r>
              <a:rPr lang="en-US" altLang="ja-JP" dirty="0"/>
              <a:t>Route intended </a:t>
            </a:r>
            <a:r>
              <a:rPr lang="en-US" altLang="ja-JP" dirty="0" smtClean="0"/>
              <a:t>use” attribute.</a:t>
            </a:r>
          </a:p>
          <a:p>
            <a:pPr lvl="1"/>
            <a:r>
              <a:rPr lang="en-US" altLang="ja-JP" dirty="0" smtClean="0"/>
              <a:t>Field name is “</a:t>
            </a:r>
            <a:r>
              <a:rPr lang="en-US" altLang="ja-JP" dirty="0" err="1" smtClean="0"/>
              <a:t>rtt</a:t>
            </a:r>
            <a:r>
              <a:rPr lang="en-US" altLang="ja-JP" dirty="0" smtClean="0"/>
              <a:t>”</a:t>
            </a:r>
          </a:p>
          <a:p>
            <a:pPr lvl="1"/>
            <a:r>
              <a:rPr lang="en-US" altLang="ja-JP" dirty="0" smtClean="0"/>
              <a:t>“</a:t>
            </a:r>
            <a:r>
              <a:rPr lang="en-US" altLang="ja-JP" dirty="0" err="1" smtClean="0"/>
              <a:t>rtt</a:t>
            </a:r>
            <a:r>
              <a:rPr lang="en-US" altLang="ja-JP" dirty="0" smtClean="0"/>
              <a:t>” = 14 is primary route.</a:t>
            </a:r>
          </a:p>
          <a:p>
            <a:r>
              <a:rPr lang="en-US" altLang="ja-JP" dirty="0" smtClean="0"/>
              <a:t>Select ”</a:t>
            </a:r>
            <a:r>
              <a:rPr lang="en-US" altLang="ja-JP" dirty="0" err="1" smtClean="0"/>
              <a:t>roadl</a:t>
            </a:r>
            <a:r>
              <a:rPr lang="en-US" altLang="ja-JP" dirty="0" smtClean="0"/>
              <a:t>-primary” layer and click “Add filter”.</a:t>
            </a:r>
          </a:p>
          <a:p>
            <a:pPr lvl="1"/>
            <a:r>
              <a:rPr lang="en-US" altLang="ja-JP" dirty="0" smtClean="0"/>
              <a:t>Set filter “</a:t>
            </a:r>
            <a:r>
              <a:rPr lang="en-US" altLang="ja-JP" dirty="0" err="1" smtClean="0"/>
              <a:t>rtt</a:t>
            </a:r>
            <a:r>
              <a:rPr lang="en-US" altLang="ja-JP" dirty="0" smtClean="0"/>
              <a:t> == 14”.</a:t>
            </a:r>
          </a:p>
          <a:p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1" y="5086663"/>
            <a:ext cx="8047869" cy="12129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60" y="3623111"/>
            <a:ext cx="2899775" cy="12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Copy 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Click ”copy button” in </a:t>
            </a:r>
            <a:r>
              <a:rPr lang="en-US" altLang="ja-JP" dirty="0" err="1" smtClean="0"/>
              <a:t>roadl</a:t>
            </a:r>
            <a:r>
              <a:rPr lang="en-US" altLang="ja-JP" dirty="0" smtClean="0"/>
              <a:t>-primary layer.</a:t>
            </a:r>
          </a:p>
          <a:p>
            <a:pPr lvl="1"/>
            <a:r>
              <a:rPr lang="en-US" altLang="ja-JP" dirty="0" smtClean="0"/>
              <a:t>New layer “</a:t>
            </a:r>
            <a:r>
              <a:rPr lang="en-US" altLang="ja-JP" dirty="0" err="1" smtClean="0"/>
              <a:t>roadl</a:t>
            </a:r>
            <a:r>
              <a:rPr lang="en-US" altLang="ja-JP" dirty="0" smtClean="0"/>
              <a:t>-primary-copy”</a:t>
            </a:r>
            <a:br>
              <a:rPr lang="en-US" altLang="ja-JP" dirty="0" smtClean="0"/>
            </a:br>
            <a:r>
              <a:rPr lang="en-US" altLang="ja-JP" dirty="0" smtClean="0"/>
              <a:t>will created.</a:t>
            </a:r>
          </a:p>
          <a:p>
            <a:pPr lvl="1"/>
            <a:r>
              <a:rPr lang="en-US" altLang="ja-JP" dirty="0" smtClean="0"/>
              <a:t>Change layer ID to </a:t>
            </a:r>
            <a:br>
              <a:rPr lang="en-US" altLang="ja-JP" dirty="0" smtClean="0"/>
            </a:br>
            <a:r>
              <a:rPr lang="en-US" altLang="ja-JP" dirty="0" smtClean="0"/>
              <a:t>“</a:t>
            </a:r>
            <a:r>
              <a:rPr lang="en-US" altLang="ja-JP" dirty="0" err="1" smtClean="0"/>
              <a:t>roadl</a:t>
            </a:r>
            <a:r>
              <a:rPr lang="en-US" altLang="ja-JP" dirty="0" smtClean="0"/>
              <a:t>-secondary”.</a:t>
            </a:r>
          </a:p>
          <a:p>
            <a:pPr lvl="1"/>
            <a:r>
              <a:rPr lang="en-US" altLang="ja-JP" dirty="0" err="1" smtClean="0"/>
              <a:t>Modily</a:t>
            </a:r>
            <a:r>
              <a:rPr lang="en-US" altLang="ja-JP" dirty="0" smtClean="0"/>
              <a:t> filter to “</a:t>
            </a:r>
            <a:r>
              <a:rPr lang="en-US" altLang="ja-JP" dirty="0" err="1" smtClean="0"/>
              <a:t>rtt</a:t>
            </a:r>
            <a:r>
              <a:rPr lang="en-US" altLang="ja-JP" dirty="0" smtClean="0"/>
              <a:t> == 15”.</a:t>
            </a:r>
          </a:p>
          <a:p>
            <a:r>
              <a:rPr lang="en-US" altLang="ja-JP" dirty="0" smtClean="0"/>
              <a:t>Drag down layer.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72" y="2360384"/>
            <a:ext cx="2616200" cy="9144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55" y="4342607"/>
            <a:ext cx="3619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Setup Line properties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Set both colors to white.</a:t>
            </a:r>
          </a:p>
          <a:p>
            <a:r>
              <a:rPr kumimoji="1" lang="en-US" altLang="ja-JP" dirty="0" smtClean="0"/>
              <a:t>Select zoom function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button.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52" y="4477207"/>
            <a:ext cx="3406297" cy="206170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22" y="2423361"/>
            <a:ext cx="4491277" cy="19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Zoom function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Zoom function is useful to smooth zoom.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Set Zoom 6 = 1 and Zoom 10 = 6, the value will increase between Zoom 6 and 10.</a:t>
            </a:r>
          </a:p>
          <a:p>
            <a:r>
              <a:rPr lang="en-US" altLang="ja-JP" dirty="0" smtClean="0"/>
              <a:t>“base” property will use to control the rate witch the function output increases.</a:t>
            </a:r>
          </a:p>
          <a:p>
            <a:pPr lvl="1"/>
            <a:r>
              <a:rPr lang="en-US" altLang="ja-JP" dirty="0"/>
              <a:t>b</a:t>
            </a:r>
            <a:r>
              <a:rPr kumimoji="1" lang="en-US" altLang="ja-JP" dirty="0" smtClean="0"/>
              <a:t>ase = 1 will be increase linearly.</a:t>
            </a:r>
          </a:p>
          <a:p>
            <a:pPr lvl="1"/>
            <a:r>
              <a:rPr lang="en-US" altLang="ja-JP" dirty="0" smtClean="0"/>
              <a:t>“base” property can’t edit in </a:t>
            </a:r>
            <a:r>
              <a:rPr lang="en-US" altLang="ja-JP" dirty="0" err="1" smtClean="0"/>
              <a:t>maputnik</a:t>
            </a:r>
            <a:r>
              <a:rPr lang="en-US" altLang="ja-JP" dirty="0" smtClean="0"/>
              <a:t> GUI but can edit in JSON editor.</a:t>
            </a:r>
            <a:endParaRPr kumimoji="1" lang="en-US" altLang="ja-JP" dirty="0" smtClean="0"/>
          </a:p>
          <a:p>
            <a:r>
              <a:rPr lang="en-US" altLang="ja-JP" dirty="0">
                <a:hlinkClick r:id="rId2"/>
              </a:rPr>
              <a:t>https://www.mapbox.com/mapbox-gl-js/style-spec/#</a:t>
            </a:r>
            <a:r>
              <a:rPr lang="en-US" altLang="ja-JP" dirty="0" smtClean="0">
                <a:hlinkClick r:id="rId2"/>
              </a:rPr>
              <a:t>types-function</a:t>
            </a:r>
            <a:endParaRPr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30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Request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Many service use REST API (GET).</a:t>
            </a:r>
          </a:p>
          <a:p>
            <a:pPr lvl="1"/>
            <a:r>
              <a:rPr lang="en-US" altLang="ja-JP" dirty="0" smtClean="0"/>
              <a:t>https://…/</a:t>
            </a:r>
            <a:r>
              <a:rPr lang="en-US" altLang="ja-JP" dirty="0"/>
              <a:t>Z/X/</a:t>
            </a:r>
            <a:r>
              <a:rPr lang="en-US" altLang="ja-JP" dirty="0" err="1"/>
              <a:t>Y.Format</a:t>
            </a:r>
            <a:endParaRPr lang="en-US" altLang="ja-JP" dirty="0"/>
          </a:p>
          <a:p>
            <a:pPr lvl="1"/>
            <a:r>
              <a:rPr lang="en-US" altLang="ja-JP" dirty="0"/>
              <a:t>Z = Zoom Level</a:t>
            </a:r>
          </a:p>
          <a:p>
            <a:pPr lvl="1"/>
            <a:r>
              <a:rPr lang="en-US" altLang="ja-JP" dirty="0"/>
              <a:t>X = X coordinate</a:t>
            </a:r>
          </a:p>
          <a:p>
            <a:pPr lvl="1"/>
            <a:r>
              <a:rPr lang="en-US" altLang="ja-JP" dirty="0"/>
              <a:t>Y = Y coordinate</a:t>
            </a:r>
          </a:p>
          <a:p>
            <a:pPr lvl="1"/>
            <a:r>
              <a:rPr lang="en-US" altLang="ja-JP" dirty="0" smtClean="0"/>
              <a:t>Format</a:t>
            </a:r>
          </a:p>
          <a:p>
            <a:pPr lvl="2"/>
            <a:r>
              <a:rPr lang="en-US" altLang="ja-JP" dirty="0" smtClean="0"/>
              <a:t>Raster image format (</a:t>
            </a:r>
            <a:r>
              <a:rPr lang="en-US" altLang="ja-JP" dirty="0" err="1" smtClean="0"/>
              <a:t>png</a:t>
            </a:r>
            <a:r>
              <a:rPr lang="en-US" altLang="ja-JP" dirty="0" smtClean="0"/>
              <a:t>, jpg, </a:t>
            </a:r>
            <a:r>
              <a:rPr lang="en-US" altLang="ja-JP" dirty="0" err="1" smtClean="0"/>
              <a:t>webp</a:t>
            </a:r>
            <a:r>
              <a:rPr lang="en-US" altLang="ja-JP" dirty="0" smtClean="0"/>
              <a:t>)</a:t>
            </a:r>
          </a:p>
          <a:p>
            <a:pPr lvl="2"/>
            <a:r>
              <a:rPr lang="en-US" altLang="ja-JP" dirty="0" smtClean="0"/>
              <a:t>Vector data format (</a:t>
            </a:r>
            <a:r>
              <a:rPr lang="en-US" altLang="ja-JP" dirty="0" err="1" smtClean="0"/>
              <a:t>pbf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mvt</a:t>
            </a:r>
            <a:r>
              <a:rPr lang="en-US" altLang="ja-JP" dirty="0" smtClean="0"/>
              <a:t>)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3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Setup Width function.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”</a:t>
            </a:r>
            <a:r>
              <a:rPr lang="en-US" altLang="ja-JP" dirty="0" err="1" smtClean="0"/>
              <a:t>roadl</a:t>
            </a:r>
            <a:r>
              <a:rPr lang="en-US" altLang="ja-JP" dirty="0" smtClean="0"/>
              <a:t>-primary”</a:t>
            </a:r>
          </a:p>
          <a:p>
            <a:pPr lvl="1"/>
            <a:r>
              <a:rPr lang="en-US" altLang="ja-JP" dirty="0" smtClean="0"/>
              <a:t>Zoom 6 = 1</a:t>
            </a:r>
          </a:p>
          <a:p>
            <a:pPr lvl="1"/>
            <a:r>
              <a:rPr kumimoji="1" lang="en-US" altLang="ja-JP" dirty="0" smtClean="0"/>
              <a:t>Zoom 12 = 6</a:t>
            </a:r>
          </a:p>
          <a:p>
            <a:r>
              <a:rPr lang="en-US" altLang="ja-JP" dirty="0" smtClean="0"/>
              <a:t>“</a:t>
            </a:r>
            <a:r>
              <a:rPr lang="en-US" altLang="ja-JP" dirty="0" err="1" smtClean="0"/>
              <a:t>roadl</a:t>
            </a:r>
            <a:r>
              <a:rPr lang="en-US" altLang="ja-JP" dirty="0" smtClean="0"/>
              <a:t>-secondary”</a:t>
            </a:r>
          </a:p>
          <a:p>
            <a:pPr lvl="1"/>
            <a:r>
              <a:rPr kumimoji="1" lang="en-US" altLang="ja-JP" dirty="0" smtClean="0"/>
              <a:t>Zoom 8 = 1</a:t>
            </a:r>
          </a:p>
          <a:p>
            <a:pPr lvl="1"/>
            <a:r>
              <a:rPr lang="en-US" altLang="ja-JP" dirty="0" smtClean="0"/>
              <a:t>Zoom 12 = 4</a:t>
            </a:r>
          </a:p>
          <a:p>
            <a:r>
              <a:rPr kumimoji="1" lang="en-US" altLang="ja-JP" dirty="0" smtClean="0"/>
              <a:t>Be careful about the editor</a:t>
            </a:r>
            <a:br>
              <a:rPr kumimoji="1" lang="en-US" altLang="ja-JP" dirty="0" smtClean="0"/>
            </a:br>
            <a:r>
              <a:rPr kumimoji="1" lang="en-US" altLang="ja-JP" dirty="0" smtClean="0"/>
              <a:t>check validation every time.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82" y="1574749"/>
            <a:ext cx="3055568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Symbol layer.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Click “Add Layer” button.</a:t>
            </a:r>
          </a:p>
          <a:p>
            <a:pPr lvl="1"/>
            <a:r>
              <a:rPr lang="en-US" altLang="ja-JP" dirty="0"/>
              <a:t>Change “Type” to </a:t>
            </a:r>
            <a:r>
              <a:rPr lang="en-US" altLang="ja-JP" dirty="0" smtClean="0"/>
              <a:t>“Symbol”.</a:t>
            </a:r>
            <a:endParaRPr lang="en-US" altLang="ja-JP" dirty="0"/>
          </a:p>
          <a:p>
            <a:pPr lvl="1"/>
            <a:r>
              <a:rPr lang="en-US" altLang="ja-JP" dirty="0"/>
              <a:t>Set fields:</a:t>
            </a:r>
          </a:p>
          <a:p>
            <a:pPr lvl="2"/>
            <a:r>
              <a:rPr lang="en-US" altLang="ja-JP" dirty="0"/>
              <a:t>ID: </a:t>
            </a:r>
            <a:r>
              <a:rPr lang="en-US" altLang="ja-JP" dirty="0" err="1" smtClean="0"/>
              <a:t>airp</a:t>
            </a:r>
            <a:endParaRPr lang="en-US" altLang="ja-JP" dirty="0"/>
          </a:p>
          <a:p>
            <a:pPr lvl="2"/>
            <a:r>
              <a:rPr lang="en-US" altLang="ja-JP" dirty="0"/>
              <a:t>Source: </a:t>
            </a:r>
            <a:r>
              <a:rPr lang="en-US" altLang="ja-JP" dirty="0" err="1"/>
              <a:t>global_map</a:t>
            </a:r>
            <a:endParaRPr lang="en-US" altLang="ja-JP" dirty="0"/>
          </a:p>
          <a:p>
            <a:pPr lvl="2"/>
            <a:r>
              <a:rPr lang="en-US" altLang="ja-JP" dirty="0"/>
              <a:t>Source Layer: </a:t>
            </a:r>
            <a:r>
              <a:rPr lang="en-US" altLang="ja-JP" dirty="0" err="1" smtClean="0"/>
              <a:t>airp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2856456"/>
            <a:ext cx="4406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Setup Icon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Select “Image” property</a:t>
            </a:r>
            <a:br>
              <a:rPr lang="en-US" altLang="ja-JP" dirty="0" smtClean="0"/>
            </a:br>
            <a:r>
              <a:rPr lang="en-US" altLang="ja-JP" dirty="0" smtClean="0"/>
              <a:t>in Icon Layout property.</a:t>
            </a:r>
          </a:p>
          <a:p>
            <a:pPr lvl="1"/>
            <a:r>
              <a:rPr lang="en-US" altLang="ja-JP" dirty="0" smtClean="0"/>
              <a:t>If ”Sprite URL” is </a:t>
            </a:r>
            <a:r>
              <a:rPr lang="en-US" altLang="ja-JP" dirty="0" err="1" smtClean="0"/>
              <a:t>setuped</a:t>
            </a:r>
            <a:r>
              <a:rPr lang="en-US" altLang="ja-JP" dirty="0" smtClean="0"/>
              <a:t>,</a:t>
            </a:r>
            <a:br>
              <a:rPr lang="en-US" altLang="ja-JP" dirty="0" smtClean="0"/>
            </a:br>
            <a:r>
              <a:rPr lang="en-US" altLang="ja-JP" dirty="0" smtClean="0"/>
              <a:t>image name enable to</a:t>
            </a:r>
            <a:br>
              <a:rPr lang="en-US" altLang="ja-JP" dirty="0" smtClean="0"/>
            </a:br>
            <a:r>
              <a:rPr lang="en-US" altLang="ja-JP" dirty="0" smtClean="0"/>
              <a:t>search.</a:t>
            </a:r>
          </a:p>
          <a:p>
            <a:pPr lvl="1"/>
            <a:r>
              <a:rPr lang="en-US" altLang="ja-JP" dirty="0" smtClean="0"/>
              <a:t>Select “airport_11”.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72</a:t>
            </a:fld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97" y="926925"/>
            <a:ext cx="4015923" cy="53397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812110"/>
            <a:ext cx="1104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Setup Text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Select “Field” property in Text layout properties.</a:t>
            </a:r>
          </a:p>
          <a:p>
            <a:pPr lvl="1"/>
            <a:r>
              <a:rPr lang="en-US" altLang="ja-JP" dirty="0" smtClean="0"/>
              <a:t>It can use Feature properties using token like {</a:t>
            </a:r>
            <a:r>
              <a:rPr lang="en-US" altLang="ja-JP" dirty="0" err="1" smtClean="0"/>
              <a:t>field_name</a:t>
            </a:r>
            <a:r>
              <a:rPr lang="en-US" altLang="ja-JP" dirty="0" smtClean="0"/>
              <a:t>}.</a:t>
            </a:r>
          </a:p>
          <a:p>
            <a:pPr lvl="1"/>
            <a:r>
              <a:rPr lang="en-US" altLang="ja-JP" dirty="0" err="1" smtClean="0"/>
              <a:t>a</a:t>
            </a:r>
            <a:r>
              <a:rPr kumimoji="1" lang="en-US" altLang="ja-JP" dirty="0" err="1" smtClean="0"/>
              <a:t>irp’s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nam</a:t>
            </a:r>
            <a:r>
              <a:rPr kumimoji="1" lang="en-US" altLang="ja-JP" dirty="0" smtClean="0"/>
              <a:t> property is name. </a:t>
            </a:r>
          </a:p>
          <a:p>
            <a:pPr lvl="2"/>
            <a:r>
              <a:rPr lang="en-US" altLang="ja-JP" dirty="0" smtClean="0"/>
              <a:t>Set {</a:t>
            </a:r>
            <a:r>
              <a:rPr lang="en-US" altLang="ja-JP" dirty="0" err="1" smtClean="0"/>
              <a:t>nam</a:t>
            </a:r>
            <a:r>
              <a:rPr lang="en-US" altLang="ja-JP" dirty="0" smtClean="0"/>
              <a:t>} into Field property.</a:t>
            </a:r>
          </a:p>
          <a:p>
            <a:pPr lvl="2"/>
            <a:r>
              <a:rPr kumimoji="1" lang="en-US" altLang="ja-JP" dirty="0" smtClean="0"/>
              <a:t>But result seem wrong.</a:t>
            </a:r>
          </a:p>
          <a:p>
            <a:pPr lvl="3"/>
            <a:r>
              <a:rPr lang="en-US" altLang="ja-JP" dirty="0" smtClean="0"/>
              <a:t>Need to set “Offset”.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73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2721"/>
            <a:ext cx="9144000" cy="85424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10" y="3674103"/>
            <a:ext cx="1549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Setup Text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Select ”Offset“ property.</a:t>
            </a:r>
          </a:p>
          <a:p>
            <a:pPr lvl="1"/>
            <a:r>
              <a:rPr lang="en-US" altLang="ja-JP" dirty="0" smtClean="0"/>
              <a:t>This property has 2 value by default.</a:t>
            </a:r>
          </a:p>
          <a:p>
            <a:pPr lvl="2"/>
            <a:r>
              <a:rPr kumimoji="1" lang="en-US" altLang="ja-JP" dirty="0" smtClean="0"/>
              <a:t>X and Y.</a:t>
            </a:r>
          </a:p>
          <a:p>
            <a:pPr lvl="1"/>
            <a:r>
              <a:rPr lang="en-US" altLang="ja-JP" dirty="0" smtClean="0"/>
              <a:t>Set Y value to 1. </a:t>
            </a:r>
          </a:p>
          <a:p>
            <a:r>
              <a:rPr kumimoji="1" lang="en-US" altLang="ja-JP" dirty="0" smtClean="0"/>
              <a:t>It seem OK and</a:t>
            </a:r>
            <a:br>
              <a:rPr kumimoji="1" lang="en-US" altLang="ja-JP" dirty="0" smtClean="0"/>
            </a:br>
            <a:r>
              <a:rPr kumimoji="1" lang="en-US" altLang="ja-JP" dirty="0" smtClean="0"/>
              <a:t>rotation is no problem</a:t>
            </a:r>
            <a:br>
              <a:rPr kumimoji="1" lang="en-US" altLang="ja-JP" dirty="0" smtClean="0"/>
            </a:br>
            <a:r>
              <a:rPr kumimoji="1" lang="en-US" altLang="ja-JP" dirty="0" smtClean="0"/>
              <a:t>too.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JICA 2017 Seminar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74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46" y="2868460"/>
            <a:ext cx="4153054" cy="12840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4350837"/>
            <a:ext cx="1879600" cy="1651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4350837"/>
            <a:ext cx="18288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Deploy design.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When finished design, you need to download style into local.</a:t>
            </a:r>
          </a:p>
          <a:p>
            <a:r>
              <a:rPr kumimoji="1" lang="en-US" altLang="ja-JP" dirty="0" smtClean="0"/>
              <a:t>Open downloaded design file and modify three lines.</a:t>
            </a:r>
          </a:p>
          <a:p>
            <a:pPr lvl="1"/>
            <a:r>
              <a:rPr lang="en-US" altLang="ja-JP" dirty="0"/>
              <a:t>s</a:t>
            </a:r>
            <a:r>
              <a:rPr lang="en-US" altLang="ja-JP" dirty="0" smtClean="0"/>
              <a:t>ources/</a:t>
            </a:r>
            <a:r>
              <a:rPr lang="en-US" altLang="ja-JP" dirty="0" err="1" smtClean="0"/>
              <a:t>global_map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url</a:t>
            </a:r>
            <a:r>
              <a:rPr lang="en-US" altLang="ja-JP" dirty="0" smtClean="0"/>
              <a:t> </a:t>
            </a:r>
            <a:r>
              <a:rPr lang="en-US" altLang="ja-JP" dirty="0"/>
              <a:t>to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“</a:t>
            </a:r>
            <a:r>
              <a:rPr lang="en-US" altLang="ja-JP" dirty="0" err="1"/>
              <a:t>mbtiles</a:t>
            </a:r>
            <a:r>
              <a:rPr lang="en-US" altLang="ja-JP" dirty="0"/>
              <a:t>://{</a:t>
            </a:r>
            <a:r>
              <a:rPr lang="en-US" altLang="ja-JP" dirty="0" err="1"/>
              <a:t>lka</a:t>
            </a:r>
            <a:r>
              <a:rPr lang="en-US" altLang="ja-JP" dirty="0" smtClean="0"/>
              <a:t>}”.</a:t>
            </a:r>
          </a:p>
          <a:p>
            <a:pPr lvl="1"/>
            <a:r>
              <a:rPr lang="en-US" altLang="ja-JP" dirty="0"/>
              <a:t>g</a:t>
            </a:r>
            <a:r>
              <a:rPr kumimoji="1" lang="en-US" altLang="ja-JP" dirty="0" smtClean="0"/>
              <a:t>lyphs to </a:t>
            </a:r>
            <a:br>
              <a:rPr kumimoji="1" lang="en-US" altLang="ja-JP" dirty="0" smtClean="0"/>
            </a:br>
            <a:r>
              <a:rPr kumimoji="1" lang="en-US" altLang="ja-JP" dirty="0" smtClean="0"/>
              <a:t>“{</a:t>
            </a:r>
            <a:r>
              <a:rPr kumimoji="1" lang="en-US" altLang="ja-JP" dirty="0" err="1" smtClean="0"/>
              <a:t>fontstack</a:t>
            </a:r>
            <a:r>
              <a:rPr kumimoji="1" lang="en-US" altLang="ja-JP" dirty="0" smtClean="0"/>
              <a:t>}/{range}.</a:t>
            </a:r>
            <a:r>
              <a:rPr kumimoji="1" lang="en-US" altLang="ja-JP" dirty="0" err="1" smtClean="0"/>
              <a:t>pbf</a:t>
            </a:r>
            <a:r>
              <a:rPr kumimoji="1" lang="en-US" altLang="ja-JP" dirty="0" smtClean="0"/>
              <a:t>”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 smtClean="0"/>
              <a:t>prite to “sprite”</a:t>
            </a:r>
          </a:p>
          <a:p>
            <a:r>
              <a:rPr lang="en-US" altLang="ja-JP" dirty="0" smtClean="0"/>
              <a:t>Overwrite </a:t>
            </a:r>
            <a:r>
              <a:rPr lang="en-US" altLang="ja-JP" dirty="0" err="1" smtClean="0"/>
              <a:t>globalmap.json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tileserver</a:t>
            </a:r>
            <a:r>
              <a:rPr lang="en-US" altLang="ja-JP" dirty="0" smtClean="0"/>
              <a:t>-gl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52" y="3419604"/>
            <a:ext cx="4094766" cy="20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88" y="1690689"/>
            <a:ext cx="6915024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raster tile from vector tile and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Tileserver-gl</a:t>
            </a:r>
            <a:r>
              <a:rPr kumimoji="1" lang="en-US" altLang="ja-JP" dirty="0" smtClean="0"/>
              <a:t> support raster tile output.</a:t>
            </a:r>
          </a:p>
          <a:p>
            <a:r>
              <a:rPr kumimoji="1" lang="en-US" altLang="ja-JP" dirty="0" smtClean="0"/>
              <a:t>The output </a:t>
            </a:r>
            <a:r>
              <a:rPr kumimoji="1" lang="en-US" altLang="ja-JP" dirty="0" err="1" smtClean="0"/>
              <a:t>url</a:t>
            </a:r>
            <a:r>
              <a:rPr kumimoji="1" lang="en-US" altLang="ja-JP" dirty="0" smtClean="0"/>
              <a:t> will be </a:t>
            </a:r>
          </a:p>
          <a:p>
            <a:pPr lvl="1"/>
            <a:r>
              <a:rPr lang="en-US" altLang="ja-JP" dirty="0"/>
              <a:t>http</a:t>
            </a:r>
            <a:r>
              <a:rPr lang="en-US" altLang="ja-JP" dirty="0" smtClean="0"/>
              <a:t>://{server}/styles/{style identifier}/{z}/{x}/{y}.</a:t>
            </a:r>
            <a:r>
              <a:rPr lang="en-US" altLang="ja-JP" dirty="0" err="1" smtClean="0"/>
              <a:t>png</a:t>
            </a:r>
            <a:endParaRPr lang="en-US" altLang="ja-JP" dirty="0" smtClean="0"/>
          </a:p>
          <a:p>
            <a:r>
              <a:rPr kumimoji="1" lang="en-US" altLang="ja-JP" dirty="0" smtClean="0"/>
              <a:t>You can access from ”raster” in top menu.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73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raster tile from raster file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10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Making 4 tile set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Elevation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Land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Land Cover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Vegetation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4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Request example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http://a.tile.openstreetmap.org/3/2/4.png</a:t>
            </a:r>
            <a:endParaRPr lang="en-US" altLang="ja-JP" dirty="0"/>
          </a:p>
          <a:p>
            <a:pPr lvl="1"/>
            <a:r>
              <a:rPr lang="en-US" altLang="ja-JP" dirty="0"/>
              <a:t>Zoom=3, X=2, Y=4, format=PNG</a:t>
            </a:r>
          </a:p>
          <a:p>
            <a:pPr lvl="1"/>
            <a:r>
              <a:rPr lang="en-US" altLang="ja-JP" dirty="0"/>
              <a:t>X and Y coordinates start with 0. 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2050" name="Picture 2" descr="ttp://a.tile.openstreetmap.org/3/2/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23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request_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4" y="3429000"/>
            <a:ext cx="2438400" cy="243840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3702686" y="4335966"/>
            <a:ext cx="1605775" cy="624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Start QGIS and open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</a:t>
            </a:r>
            <a:r>
              <a:rPr lang="en-US" altLang="ja-JP" dirty="0" smtClean="0"/>
              <a:t>mlk-10 contains A</a:t>
            </a:r>
            <a:r>
              <a:rPr kumimoji="1" lang="en-US" altLang="ja-JP" dirty="0" smtClean="0"/>
              <a:t>ll </a:t>
            </a:r>
            <a:r>
              <a:rPr kumimoji="1" lang="en-US" altLang="ja-JP" dirty="0" err="1" smtClean="0"/>
              <a:t>GeoTiff</a:t>
            </a:r>
            <a:r>
              <a:rPr kumimoji="1" lang="en-US" altLang="ja-JP" dirty="0" smtClean="0"/>
              <a:t> files in Sri-Lanka.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80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26" y="2246978"/>
            <a:ext cx="6457950" cy="39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Add transparency into Elevation data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Double click el layer.</a:t>
            </a:r>
          </a:p>
          <a:p>
            <a:pPr lvl="1"/>
            <a:r>
              <a:rPr lang="en-US" altLang="ja-JP" dirty="0" smtClean="0"/>
              <a:t>Select “Transparency”</a:t>
            </a:r>
          </a:p>
          <a:p>
            <a:pPr lvl="2"/>
            <a:r>
              <a:rPr kumimoji="1" lang="en-US" altLang="ja-JP" dirty="0" smtClean="0"/>
              <a:t>Select Transparency band to None.</a:t>
            </a:r>
          </a:p>
          <a:p>
            <a:pPr lvl="2"/>
            <a:r>
              <a:rPr lang="en-US" altLang="ja-JP" dirty="0" smtClean="0"/>
              <a:t>Add </a:t>
            </a:r>
            <a:r>
              <a:rPr lang="en-US" altLang="ja-JP" dirty="0" err="1" smtClean="0"/>
              <a:t>Transparenct</a:t>
            </a:r>
            <a:r>
              <a:rPr lang="en-US" altLang="ja-JP" dirty="0" smtClean="0"/>
              <a:t> pixel list</a:t>
            </a:r>
          </a:p>
          <a:p>
            <a:pPr lvl="3"/>
            <a:r>
              <a:rPr kumimoji="1" lang="en-US" altLang="ja-JP" dirty="0" smtClean="0"/>
              <a:t>From 0, To 0, Percent 100.</a:t>
            </a:r>
          </a:p>
          <a:p>
            <a:pPr lvl="1"/>
            <a:r>
              <a:rPr lang="en-US" altLang="ja-JP" dirty="0" smtClean="0"/>
              <a:t>Click OK.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80" y="3663416"/>
            <a:ext cx="4722312" cy="28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1" y="1690689"/>
            <a:ext cx="2671676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82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1584327"/>
            <a:ext cx="2971800" cy="4457700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>
            <a:off x="3028950" y="3707704"/>
            <a:ext cx="2357242" cy="46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Save as </a:t>
            </a:r>
            <a:r>
              <a:rPr kumimoji="1" lang="en-US" altLang="ja-JP" dirty="0" err="1" smtClean="0"/>
              <a:t>GeoTiff</a:t>
            </a:r>
            <a:r>
              <a:rPr kumimoji="1" lang="en-US" altLang="ja-JP" dirty="0" smtClean="0"/>
              <a:t> image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07" y="1690689"/>
            <a:ext cx="4102486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Save new </a:t>
            </a:r>
            <a:r>
              <a:rPr lang="en-US" altLang="ja-JP" dirty="0" err="1" smtClean="0"/>
              <a:t>GeoTiff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Image.</a:t>
            </a:r>
          </a:p>
          <a:p>
            <a:pPr lvl="1"/>
            <a:r>
              <a:rPr lang="en-US" altLang="ja-JP" dirty="0" smtClean="0"/>
              <a:t>Select “Rendered</a:t>
            </a:r>
            <a:br>
              <a:rPr lang="en-US" altLang="ja-JP" dirty="0" smtClean="0"/>
            </a:br>
            <a:r>
              <a:rPr lang="en-US" altLang="ja-JP" dirty="0" smtClean="0"/>
              <a:t>image” in “Output</a:t>
            </a:r>
            <a:br>
              <a:rPr lang="en-US" altLang="ja-JP" dirty="0" smtClean="0"/>
            </a:br>
            <a:r>
              <a:rPr lang="en-US" altLang="ja-JP" dirty="0" smtClean="0"/>
              <a:t>mode”.</a:t>
            </a:r>
          </a:p>
          <a:p>
            <a:pPr lvl="2"/>
            <a:r>
              <a:rPr lang="en-US" altLang="ja-JP" dirty="0" smtClean="0"/>
              <a:t>New image will</a:t>
            </a:r>
            <a:br>
              <a:rPr lang="en-US" altLang="ja-JP" dirty="0" smtClean="0"/>
            </a:br>
            <a:r>
              <a:rPr lang="en-US" altLang="ja-JP" dirty="0" smtClean="0"/>
              <a:t>have 4 band</a:t>
            </a:r>
            <a:br>
              <a:rPr lang="en-US" altLang="ja-JP" dirty="0" smtClean="0"/>
            </a:br>
            <a:r>
              <a:rPr lang="en-US" altLang="ja-JP" dirty="0" smtClean="0"/>
              <a:t>with alpha channel.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84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raster tile.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Open “Commander” in</a:t>
            </a:r>
            <a:br>
              <a:rPr lang="en-US" altLang="ja-JP" dirty="0" smtClean="0"/>
            </a:br>
            <a:r>
              <a:rPr lang="en-US" altLang="ja-JP" dirty="0" smtClean="0"/>
              <a:t> “Processing” menu.</a:t>
            </a:r>
          </a:p>
          <a:p>
            <a:r>
              <a:rPr lang="en-US" altLang="ja-JP" dirty="0" smtClean="0"/>
              <a:t>Input gdal2 into </a:t>
            </a:r>
            <a:br>
              <a:rPr lang="en-US" altLang="ja-JP" dirty="0" smtClean="0"/>
            </a:br>
            <a:r>
              <a:rPr lang="en-US" altLang="ja-JP" dirty="0" smtClean="0"/>
              <a:t>commander.</a:t>
            </a:r>
          </a:p>
          <a:p>
            <a:pPr lvl="1"/>
            <a:r>
              <a:rPr kumimoji="1" lang="en-US" altLang="ja-JP" dirty="0" smtClean="0"/>
              <a:t>Select gdalogr:gdal2tiles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 input enter.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070351"/>
            <a:ext cx="4648200" cy="2286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45" y="1495426"/>
            <a:ext cx="351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</a:t>
            </a:r>
            <a:r>
              <a:rPr kumimoji="1" lang="en-US" altLang="ja-JP" dirty="0" smtClean="0"/>
              <a:t>dal2tiles dialog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It is gdal2tiles.py‘s GUI frontend.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36" y="2395684"/>
            <a:ext cx="6012493" cy="39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Input parameter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Select saved </a:t>
            </a:r>
            <a:r>
              <a:rPr lang="en-US" altLang="ja-JP" dirty="0" err="1" smtClean="0"/>
              <a:t>geotiff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layer.</a:t>
            </a:r>
          </a:p>
          <a:p>
            <a:r>
              <a:rPr lang="en-US" altLang="ja-JP" dirty="0" smtClean="0"/>
              <a:t>Extract “Advanced</a:t>
            </a:r>
            <a:br>
              <a:rPr lang="en-US" altLang="ja-JP" dirty="0" smtClean="0"/>
            </a:br>
            <a:r>
              <a:rPr lang="en-US" altLang="ja-JP" dirty="0" smtClean="0"/>
              <a:t>parameter”.</a:t>
            </a:r>
          </a:p>
          <a:p>
            <a:pPr lvl="1"/>
            <a:r>
              <a:rPr kumimoji="1" lang="en-US" altLang="ja-JP" dirty="0" smtClean="0"/>
              <a:t>Set “Resampling </a:t>
            </a:r>
            <a:br>
              <a:rPr kumimoji="1" lang="en-US" altLang="ja-JP" dirty="0" smtClean="0"/>
            </a:br>
            <a:r>
              <a:rPr kumimoji="1" lang="en-US" altLang="ja-JP" dirty="0" smtClean="0"/>
              <a:t>method” to “near”</a:t>
            </a:r>
          </a:p>
          <a:p>
            <a:pPr lvl="1"/>
            <a:r>
              <a:rPr kumimoji="1" lang="en-US" altLang="ja-JP" dirty="0" smtClean="0"/>
              <a:t>Set “Zoom levels to </a:t>
            </a:r>
            <a:br>
              <a:rPr kumimoji="1" lang="en-US" altLang="ja-JP" dirty="0" smtClean="0"/>
            </a:br>
            <a:r>
              <a:rPr kumimoji="1" lang="en-US" altLang="ja-JP" dirty="0" smtClean="0"/>
              <a:t>render” to “0-11”.</a:t>
            </a:r>
          </a:p>
          <a:p>
            <a:pPr lvl="1"/>
            <a:r>
              <a:rPr lang="en-US" altLang="ja-JP" dirty="0" smtClean="0"/>
              <a:t>Select your directory </a:t>
            </a:r>
            <a:br>
              <a:rPr lang="en-US" altLang="ja-JP" dirty="0" smtClean="0"/>
            </a:br>
            <a:r>
              <a:rPr lang="en-US" altLang="ja-JP" dirty="0" smtClean="0"/>
              <a:t>to output.</a:t>
            </a:r>
          </a:p>
          <a:p>
            <a:pPr lvl="2"/>
            <a:r>
              <a:rPr kumimoji="1" lang="en-US" altLang="ja-JP" dirty="0" smtClean="0"/>
              <a:t>Ex: </a:t>
            </a:r>
            <a:r>
              <a:rPr kumimoji="1" lang="en-US" altLang="ja-JP" dirty="0" err="1" smtClean="0"/>
              <a:t>el_tms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23" y="1646237"/>
            <a:ext cx="4308849" cy="43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0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Click Run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492" y="1825625"/>
            <a:ext cx="5143015" cy="4351338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8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Convert TMS to </a:t>
            </a:r>
            <a:r>
              <a:rPr lang="en-US" altLang="ja-JP" dirty="0" err="1" smtClean="0"/>
              <a:t>zxy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Gdal2tiles output TMS structure tile.</a:t>
            </a:r>
          </a:p>
          <a:p>
            <a:pPr lvl="1"/>
            <a:r>
              <a:rPr lang="en-US" altLang="ja-JP" dirty="0" smtClean="0"/>
              <a:t>You need to convert to </a:t>
            </a:r>
            <a:r>
              <a:rPr lang="en-US" altLang="ja-JP" dirty="0" err="1" smtClean="0"/>
              <a:t>zxy</a:t>
            </a:r>
            <a:r>
              <a:rPr lang="en-US" altLang="ja-JP" dirty="0" smtClean="0"/>
              <a:t>.</a:t>
            </a:r>
          </a:p>
          <a:p>
            <a:r>
              <a:rPr kumimoji="1" lang="en-US" altLang="ja-JP" dirty="0" smtClean="0"/>
              <a:t>Download </a:t>
            </a:r>
            <a:r>
              <a:rPr lang="en-US" altLang="ja-JP" dirty="0" smtClean="0"/>
              <a:t>tms2xyz.py.</a:t>
            </a:r>
          </a:p>
          <a:p>
            <a:pPr lvl="1"/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github.com/smellman/creating_tiles_with_global_map_support_files/tree/master/2014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Copy tms2xyz.py into created directory.</a:t>
            </a:r>
          </a:p>
          <a:p>
            <a:pPr lvl="1"/>
            <a:r>
              <a:rPr lang="en-US" altLang="ja-JP" dirty="0" smtClean="0"/>
              <a:t>Open “OSGeo4W Shell” in Startup -&gt; QGIS 2.x.</a:t>
            </a:r>
          </a:p>
          <a:p>
            <a:pPr lvl="1"/>
            <a:r>
              <a:rPr lang="en-US" altLang="ja-JP" dirty="0" smtClean="0"/>
              <a:t>Change directory to output directory.</a:t>
            </a:r>
          </a:p>
          <a:p>
            <a:pPr lvl="1"/>
            <a:r>
              <a:rPr kumimoji="1" lang="en-US" altLang="ja-JP" dirty="0" smtClean="0"/>
              <a:t>Run following:</a:t>
            </a:r>
          </a:p>
          <a:p>
            <a:pPr lvl="2"/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python tms2xyz.py </a:t>
            </a:r>
            <a:r>
              <a:rPr lang="en-US" altLang="ja-JP" b="1" dirty="0" err="1" smtClean="0">
                <a:latin typeface="Courier" charset="0"/>
                <a:ea typeface="Courier" charset="0"/>
                <a:cs typeface="Courier" charset="0"/>
              </a:rPr>
              <a:t>el_tms</a:t>
            </a:r>
            <a:r>
              <a:rPr lang="en-US" altLang="ja-JP" b="1" dirty="0" smtClean="0">
                <a:latin typeface="Courier" charset="0"/>
                <a:ea typeface="Courier" charset="0"/>
                <a:cs typeface="Courier" charset="0"/>
              </a:rPr>
              <a:t> el 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47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Note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Land </a:t>
            </a:r>
            <a:r>
              <a:rPr lang="en-US" altLang="ja-JP" dirty="0" smtClean="0"/>
              <a:t>Use, Land Cover and Vegetation doesn’t have “no value data” area.</a:t>
            </a:r>
          </a:p>
          <a:p>
            <a:pPr lvl="1"/>
            <a:r>
              <a:rPr lang="en-US" altLang="ja-JP" dirty="0" smtClean="0"/>
              <a:t>If you make transparency, some data will be lost.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5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Web </a:t>
            </a:r>
            <a:r>
              <a:rPr lang="en-US" altLang="ja-JP" dirty="0" smtClean="0"/>
              <a:t>Mercator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4166374" cy="4351338"/>
          </a:xfrm>
        </p:spPr>
        <p:txBody>
          <a:bodyPr/>
          <a:lstStyle/>
          <a:p>
            <a:r>
              <a:rPr lang="en-US" altLang="ja-JP" dirty="0"/>
              <a:t>Cut off coverage at </a:t>
            </a:r>
            <a:r>
              <a:rPr lang="en-US" altLang="ja-JP" dirty="0" smtClean="0"/>
              <a:t>85.051129° </a:t>
            </a:r>
            <a:r>
              <a:rPr lang="en-US" altLang="ja-JP" dirty="0"/>
              <a:t>north and south.</a:t>
            </a:r>
          </a:p>
          <a:p>
            <a:r>
              <a:rPr lang="en-US" altLang="ja-JP" dirty="0"/>
              <a:t>EPSG:3857</a:t>
            </a:r>
          </a:p>
          <a:p>
            <a:pPr lvl="1"/>
            <a:r>
              <a:rPr lang="en-US" altLang="ja-JP" dirty="0"/>
              <a:t>Famous as “OpenLayers:900913” (Google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Picture 2" descr="ttps://a.tile.openstreetmap.org/0/0/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39390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6115050" y="2676293"/>
            <a:ext cx="162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85.051129</a:t>
            </a:r>
            <a:r>
              <a:rPr lang="en-US" altLang="ja-JP" dirty="0" smtClean="0"/>
              <a:t>°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15050" y="5570987"/>
            <a:ext cx="162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-</a:t>
            </a:r>
            <a:r>
              <a:rPr kumimoji="1" lang="en-US" altLang="ja-JP" dirty="0" smtClean="0"/>
              <a:t>85.051129</a:t>
            </a:r>
            <a:r>
              <a:rPr lang="en-US" altLang="ja-JP" dirty="0" smtClean="0"/>
              <a:t>°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6926998" y="3067927"/>
            <a:ext cx="445352" cy="3482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926998" y="5245008"/>
            <a:ext cx="445352" cy="3482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Hosting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Vector tile hosting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Vector tile hosting is easy because </a:t>
            </a:r>
            <a:r>
              <a:rPr kumimoji="1" lang="en-US" altLang="ja-JP" dirty="0" err="1" smtClean="0"/>
              <a:t>tileserver-gl</a:t>
            </a:r>
            <a:r>
              <a:rPr kumimoji="1" lang="en-US" altLang="ja-JP" dirty="0" smtClean="0"/>
              <a:t> can run too many </a:t>
            </a:r>
            <a:r>
              <a:rPr kumimoji="1" lang="en-US" altLang="ja-JP" dirty="0" err="1" smtClean="0"/>
              <a:t>linux</a:t>
            </a:r>
            <a:r>
              <a:rPr kumimoji="1" lang="en-US" altLang="ja-JP" dirty="0" smtClean="0"/>
              <a:t> hosts.</a:t>
            </a:r>
          </a:p>
          <a:p>
            <a:pPr lvl="1"/>
            <a:r>
              <a:rPr lang="en-US" altLang="ja-JP" dirty="0" smtClean="0"/>
              <a:t>But Vector tile needs SSL access in internet.</a:t>
            </a:r>
          </a:p>
          <a:p>
            <a:pPr lvl="1"/>
            <a:r>
              <a:rPr lang="en-US" altLang="ja-JP" dirty="0" smtClean="0"/>
              <a:t>Let‘s encrypt is useful to get free SSL/TLS Certificates.</a:t>
            </a:r>
          </a:p>
          <a:p>
            <a:pPr lvl="2"/>
            <a:r>
              <a:rPr lang="en-US" altLang="ja-JP" dirty="0">
                <a:hlinkClick r:id="rId2"/>
              </a:rPr>
              <a:t>https://letsencrypt.org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Setup frontend </a:t>
            </a:r>
            <a:r>
              <a:rPr lang="en-US" altLang="ja-JP" dirty="0"/>
              <a:t>s</a:t>
            </a:r>
            <a:r>
              <a:rPr lang="en-US" altLang="ja-JP" dirty="0" smtClean="0"/>
              <a:t>erver(Apache/</a:t>
            </a:r>
            <a:r>
              <a:rPr lang="en-US" altLang="ja-JP" dirty="0" err="1" smtClean="0"/>
              <a:t>nginx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) and connect from server with reverse proxy.</a:t>
            </a:r>
          </a:p>
          <a:p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Raster tile hosting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If you use small number of data only, hosting as static image is better.</a:t>
            </a:r>
          </a:p>
          <a:p>
            <a:pPr lvl="1"/>
            <a:r>
              <a:rPr kumimoji="1" lang="en-US" altLang="ja-JP" dirty="0" smtClean="0"/>
              <a:t>Apache / </a:t>
            </a:r>
            <a:r>
              <a:rPr kumimoji="1" lang="en-US" altLang="ja-JP" dirty="0" err="1" smtClean="0"/>
              <a:t>nginx</a:t>
            </a:r>
            <a:r>
              <a:rPr kumimoji="1" lang="en-US" altLang="ja-JP" dirty="0" smtClean="0"/>
              <a:t> / Amazon S3 / 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  <a:p>
            <a:pPr lvl="1"/>
            <a:r>
              <a:rPr lang="en-US" altLang="ja-JP" dirty="0" err="1" smtClean="0"/>
              <a:t>Github’s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gh</a:t>
            </a:r>
            <a:r>
              <a:rPr lang="en-US" altLang="ja-JP" dirty="0" smtClean="0"/>
              <a:t>-page is useful for free hosting.</a:t>
            </a:r>
          </a:p>
          <a:p>
            <a:pPr lvl="2"/>
            <a:r>
              <a:rPr kumimoji="1" lang="en-US" altLang="ja-JP" dirty="0" smtClean="0"/>
              <a:t>Be careful about license.</a:t>
            </a:r>
          </a:p>
          <a:p>
            <a:r>
              <a:rPr lang="en-US" altLang="ja-JP" dirty="0" smtClean="0"/>
              <a:t>If you use large number of data, be careful to hosting.</a:t>
            </a:r>
          </a:p>
          <a:p>
            <a:pPr lvl="1"/>
            <a:r>
              <a:rPr lang="en-US" altLang="ja-JP" dirty="0" smtClean="0"/>
              <a:t>File system limitation: max number of files.</a:t>
            </a:r>
          </a:p>
          <a:p>
            <a:pPr lvl="2"/>
            <a:r>
              <a:rPr lang="en-US" altLang="ja-JP" dirty="0" smtClean="0"/>
              <a:t>Ext4 on Linux: </a:t>
            </a:r>
            <a:r>
              <a:rPr lang="en-US" altLang="ja-JP" dirty="0"/>
              <a:t>4 billion files (specified at filesystem creation time</a:t>
            </a:r>
            <a:r>
              <a:rPr lang="en-US" altLang="ja-JP" dirty="0" smtClean="0"/>
              <a:t>)</a:t>
            </a:r>
          </a:p>
          <a:p>
            <a:pPr lvl="1"/>
            <a:r>
              <a:rPr kumimoji="1" lang="en-US" altLang="ja-JP" dirty="0" smtClean="0"/>
              <a:t>File copy will slow.</a:t>
            </a:r>
          </a:p>
          <a:p>
            <a:pPr lvl="1"/>
            <a:r>
              <a:rPr lang="en-US" altLang="ja-JP" dirty="0" err="1" smtClean="0"/>
              <a:t>Mbtiles</a:t>
            </a:r>
            <a:r>
              <a:rPr lang="en-US" altLang="ja-JP" dirty="0" smtClean="0"/>
              <a:t> is a solution to hosting large number of data.</a:t>
            </a:r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01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/>
          <p:cNvSpPr/>
          <p:nvPr/>
        </p:nvSpPr>
        <p:spPr>
          <a:xfrm>
            <a:off x="3920646" y="4609578"/>
            <a:ext cx="3394553" cy="1603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Overview - </a:t>
            </a:r>
            <a:r>
              <a:rPr kumimoji="1" lang="en-US" altLang="ja-JP" dirty="0" err="1" smtClean="0"/>
              <a:t>nginx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JICA 2017 Seminar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93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06" y="1562221"/>
            <a:ext cx="1126338" cy="14363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090" y="3722161"/>
            <a:ext cx="2006600" cy="12827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281" y="2377054"/>
            <a:ext cx="2984500" cy="711200"/>
          </a:xfrm>
          <a:prstGeom prst="rect">
            <a:avLst/>
          </a:prstGeom>
        </p:spPr>
      </p:pic>
      <p:sp>
        <p:nvSpPr>
          <p:cNvPr id="12" name="雲 11"/>
          <p:cNvSpPr/>
          <p:nvPr/>
        </p:nvSpPr>
        <p:spPr>
          <a:xfrm>
            <a:off x="848560" y="2594628"/>
            <a:ext cx="1376496" cy="8078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1" idx="2"/>
          </p:cNvCxnSpPr>
          <p:nvPr/>
        </p:nvCxnSpPr>
        <p:spPr>
          <a:xfrm flipH="1">
            <a:off x="4572000" y="3088254"/>
            <a:ext cx="1397531" cy="11580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977489" y="3266339"/>
            <a:ext cx="21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Reverse Proxy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74" y="4668862"/>
            <a:ext cx="994007" cy="126758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95" y="4807092"/>
            <a:ext cx="994007" cy="1267587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87" y="4969743"/>
            <a:ext cx="994007" cy="1267587"/>
          </a:xfrm>
          <a:prstGeom prst="rect">
            <a:avLst/>
          </a:prstGeom>
        </p:spPr>
      </p:pic>
      <p:cxnSp>
        <p:nvCxnSpPr>
          <p:cNvPr id="22" name="直線矢印コネクタ 21"/>
          <p:cNvCxnSpPr/>
          <p:nvPr/>
        </p:nvCxnSpPr>
        <p:spPr>
          <a:xfrm flipH="1" flipV="1">
            <a:off x="1421163" y="2826855"/>
            <a:ext cx="1607787" cy="126915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544510" y="1900540"/>
            <a:ext cx="162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Internet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512561" y="5671122"/>
            <a:ext cx="184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Static contents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891619" y="6212909"/>
            <a:ext cx="156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Raster Tile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806160" y="1858042"/>
            <a:ext cx="156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Vector Tile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74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Reverse proxy setting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79789"/>
          </a:xfrm>
        </p:spPr>
        <p:txBody>
          <a:bodyPr/>
          <a:lstStyle/>
          <a:p>
            <a:r>
              <a:rPr lang="en-US" altLang="ja-JP" dirty="0" smtClean="0"/>
              <a:t>In </a:t>
            </a:r>
            <a:r>
              <a:rPr lang="en-US" altLang="ja-JP" dirty="0" err="1" smtClean="0"/>
              <a:t>nginx</a:t>
            </a:r>
            <a:r>
              <a:rPr lang="en-US" altLang="ja-JP" dirty="0" smtClean="0"/>
              <a:t>, it is easy to setup.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94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4051" y="3154038"/>
            <a:ext cx="7575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location / </a:t>
            </a:r>
            <a:r>
              <a:rPr lang="en-US" altLang="ja-JP" dirty="0" smtClean="0"/>
              <a:t>{</a:t>
            </a:r>
          </a:p>
          <a:p>
            <a:r>
              <a:rPr lang="en-US" altLang="ja-JP" dirty="0" smtClean="0"/>
              <a:t>    </a:t>
            </a:r>
            <a:r>
              <a:rPr lang="en-US" altLang="ja-JP" dirty="0" err="1"/>
              <a:t>proxy_set_header</a:t>
            </a:r>
            <a:r>
              <a:rPr lang="en-US" altLang="ja-JP" dirty="0"/>
              <a:t> X-Forwarded-Proto https</a:t>
            </a:r>
            <a:r>
              <a:rPr lang="en-US" altLang="ja-JP" dirty="0" smtClean="0"/>
              <a:t>;</a:t>
            </a:r>
          </a:p>
          <a:p>
            <a:r>
              <a:rPr lang="en-US" altLang="ja-JP" dirty="0" smtClean="0"/>
              <a:t>    </a:t>
            </a:r>
            <a:r>
              <a:rPr lang="en-US" altLang="ja-JP" dirty="0" err="1"/>
              <a:t>proxy_set_header</a:t>
            </a:r>
            <a:r>
              <a:rPr lang="en-US" altLang="ja-JP" dirty="0"/>
              <a:t> X-Forwarded-For $</a:t>
            </a:r>
            <a:r>
              <a:rPr lang="en-US" altLang="ja-JP" dirty="0" err="1"/>
              <a:t>proxy_add_x_forwarded_for</a:t>
            </a:r>
            <a:r>
              <a:rPr lang="en-US" altLang="ja-JP" dirty="0" smtClean="0"/>
              <a:t>;</a:t>
            </a:r>
          </a:p>
          <a:p>
            <a:r>
              <a:rPr lang="en-US" altLang="ja-JP" dirty="0" smtClean="0"/>
              <a:t>    </a:t>
            </a:r>
            <a:r>
              <a:rPr lang="en-US" altLang="ja-JP" dirty="0" err="1"/>
              <a:t>proxy_set_header</a:t>
            </a:r>
            <a:r>
              <a:rPr lang="en-US" altLang="ja-JP" dirty="0"/>
              <a:t> Host $</a:t>
            </a:r>
            <a:r>
              <a:rPr lang="en-US" altLang="ja-JP" dirty="0" err="1"/>
              <a:t>http_host</a:t>
            </a:r>
            <a:r>
              <a:rPr lang="en-US" altLang="ja-JP" dirty="0" smtClean="0"/>
              <a:t>;</a:t>
            </a:r>
          </a:p>
          <a:p>
            <a:r>
              <a:rPr lang="en-US" altLang="ja-JP" dirty="0" smtClean="0"/>
              <a:t>    </a:t>
            </a:r>
            <a:r>
              <a:rPr lang="en-US" altLang="ja-JP" dirty="0" err="1"/>
              <a:t>proxy_pass</a:t>
            </a:r>
            <a:r>
              <a:rPr lang="en-US" altLang="ja-JP" dirty="0"/>
              <a:t> </a:t>
            </a:r>
            <a:r>
              <a:rPr lang="en-US" altLang="ja-JP" dirty="0">
                <a:hlinkClick r:id="rId2"/>
              </a:rPr>
              <a:t>http://localhost:8080</a:t>
            </a:r>
            <a:r>
              <a:rPr lang="en-US" altLang="ja-JP" dirty="0" smtClean="0"/>
              <a:t>;</a:t>
            </a:r>
          </a:p>
          <a:p>
            <a:r>
              <a:rPr lang="en-US" altLang="ja-JP" dirty="0" smtClean="0"/>
              <a:t>}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892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Raster tile hosting with </a:t>
            </a:r>
            <a:r>
              <a:rPr lang="en-US" altLang="ja-JP" dirty="0" err="1" smtClean="0"/>
              <a:t>tileserver-gl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Tileserver-gl</a:t>
            </a:r>
            <a:r>
              <a:rPr kumimoji="1" lang="en-US" altLang="ja-JP" dirty="0" smtClean="0"/>
              <a:t> can deliver raster tile but rendering will slow.</a:t>
            </a:r>
          </a:p>
          <a:p>
            <a:pPr lvl="1"/>
            <a:r>
              <a:rPr lang="en-US" altLang="ja-JP" dirty="0" smtClean="0"/>
              <a:t>If you use this function, you need setup cache server.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79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 idea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Use varnish cache </a:t>
            </a:r>
            <a:br>
              <a:rPr kumimoji="1" lang="en-US" altLang="ja-JP" dirty="0" smtClean="0"/>
            </a:br>
            <a:r>
              <a:rPr kumimoji="1" lang="en-US" altLang="ja-JP" dirty="0" smtClean="0"/>
              <a:t>for raster rendering.</a:t>
            </a:r>
          </a:p>
          <a:p>
            <a:r>
              <a:rPr lang="en-US" altLang="ja-JP" dirty="0" smtClean="0"/>
              <a:t>See my presentation</a:t>
            </a:r>
            <a:br>
              <a:rPr lang="en-US" altLang="ja-JP" dirty="0" smtClean="0"/>
            </a:br>
            <a:r>
              <a:rPr lang="en-US" altLang="ja-JP" dirty="0" smtClean="0"/>
              <a:t>at </a:t>
            </a:r>
            <a:r>
              <a:rPr lang="en-US" altLang="ja-JP" dirty="0" err="1" smtClean="0"/>
              <a:t>StateoftheMap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2017.</a:t>
            </a:r>
          </a:p>
          <a:p>
            <a:pPr lvl="1"/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tiny.cc/vyvaoy</a:t>
            </a:r>
            <a:endParaRPr lang="en-US" altLang="ja-JP" dirty="0" smtClean="0"/>
          </a:p>
          <a:p>
            <a:pPr lvl="1"/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youtu.be/aoT3FY_CTQc?t=852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2017/10/18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JICA 2017 Seminar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43EE-6720-F244-8EA3-C00C42E08BC1}" type="slidenum">
              <a:rPr kumimoji="1" lang="ja-JP" altLang="en-US" smtClean="0"/>
              <a:t>96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15" y="187890"/>
            <a:ext cx="4849485" cy="36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8751</TotalTime>
  <Words>3489</Words>
  <Application>Microsoft Macintosh PowerPoint</Application>
  <PresentationFormat>画面に合わせる (4:3)</PresentationFormat>
  <Paragraphs>893</Paragraphs>
  <Slides>96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96</vt:i4>
      </vt:variant>
    </vt:vector>
  </HeadingPairs>
  <TitlesOfParts>
    <vt:vector size="104" baseType="lpstr">
      <vt:lpstr>Arial Black</vt:lpstr>
      <vt:lpstr>Courier</vt:lpstr>
      <vt:lpstr>Mangal</vt:lpstr>
      <vt:lpstr>ＭＳ Ｐゴシック</vt:lpstr>
      <vt:lpstr>ＭＳ ゴシック</vt:lpstr>
      <vt:lpstr>Yu Gothic</vt:lpstr>
      <vt:lpstr>Arial</vt:lpstr>
      <vt:lpstr>ホワイト</vt:lpstr>
      <vt:lpstr>Create tiled map using Global map</vt:lpstr>
      <vt:lpstr>Self-Introduction</vt:lpstr>
      <vt:lpstr>Topics:</vt:lpstr>
      <vt:lpstr>Introduction of the tile technology</vt:lpstr>
      <vt:lpstr>Tile technology</vt:lpstr>
      <vt:lpstr>Zoom</vt:lpstr>
      <vt:lpstr>Request</vt:lpstr>
      <vt:lpstr>Request example</vt:lpstr>
      <vt:lpstr>Web Mercator</vt:lpstr>
      <vt:lpstr>Specification</vt:lpstr>
      <vt:lpstr>Difference between TMS and WMTS</vt:lpstr>
      <vt:lpstr>The Y coordinate flipped</vt:lpstr>
      <vt:lpstr>ZXY Tile</vt:lpstr>
      <vt:lpstr>Raster tile</vt:lpstr>
      <vt:lpstr>Vector Tile</vt:lpstr>
      <vt:lpstr>Vector Tile example – Multilingual</vt:lpstr>
      <vt:lpstr>Mapbox Vector Tile</vt:lpstr>
      <vt:lpstr>Mapbox GL ecosystem and Style Specification</vt:lpstr>
      <vt:lpstr>tileserver-gl &amp; Maputnik</vt:lpstr>
      <vt:lpstr>Client</vt:lpstr>
      <vt:lpstr>Introduction of software and global map</vt:lpstr>
      <vt:lpstr>Requirements</vt:lpstr>
      <vt:lpstr>Software</vt:lpstr>
      <vt:lpstr>Global map - introduction</vt:lpstr>
      <vt:lpstr>Global map - archives</vt:lpstr>
      <vt:lpstr>Global map - formats</vt:lpstr>
      <vt:lpstr>Global map - versions</vt:lpstr>
      <vt:lpstr>Vector Processing 1</vt:lpstr>
      <vt:lpstr>Vector Processing 2</vt:lpstr>
      <vt:lpstr>Raster Processing</vt:lpstr>
      <vt:lpstr>Create vector tile from vector file</vt:lpstr>
      <vt:lpstr>Download Sri Lanka data</vt:lpstr>
      <vt:lpstr>Convert Shapefiles to GeoJSON files</vt:lpstr>
      <vt:lpstr>Result</vt:lpstr>
      <vt:lpstr>tippecanoe</vt:lpstr>
      <vt:lpstr>Docker</vt:lpstr>
      <vt:lpstr>Install Docker for Windows</vt:lpstr>
      <vt:lpstr>tippecanoe instraction</vt:lpstr>
      <vt:lpstr>Generate Mapbox Vector Tile from GeoJSON.</vt:lpstr>
      <vt:lpstr>Run tileserver-gl</vt:lpstr>
      <vt:lpstr>Check tile</vt:lpstr>
      <vt:lpstr>mbtiles</vt:lpstr>
      <vt:lpstr>Setup tileserver-gl</vt:lpstr>
      <vt:lpstr>PowerPoint プレゼンテーション</vt:lpstr>
      <vt:lpstr>Create template style - 1</vt:lpstr>
      <vt:lpstr>Create template style - 2</vt:lpstr>
      <vt:lpstr>Create template style - 3</vt:lpstr>
      <vt:lpstr>Create template style - 4</vt:lpstr>
      <vt:lpstr>Create config file for tileserver-gl.</vt:lpstr>
      <vt:lpstr>Launch maputnik in local machine</vt:lpstr>
      <vt:lpstr>Setup maputnik - 1</vt:lpstr>
      <vt:lpstr>Setup maputnik - 2</vt:lpstr>
      <vt:lpstr>Setup maputnik - 3</vt:lpstr>
      <vt:lpstr>Layers in Mapbox Style</vt:lpstr>
      <vt:lpstr>Layer - background</vt:lpstr>
      <vt:lpstr>Layer - Fill</vt:lpstr>
      <vt:lpstr>Layer - Line</vt:lpstr>
      <vt:lpstr>Layer - Symbol</vt:lpstr>
      <vt:lpstr>Layer - Raster</vt:lpstr>
      <vt:lpstr> Maputnik UI</vt:lpstr>
      <vt:lpstr>Maputnik workflow</vt:lpstr>
      <vt:lpstr>Add background layer</vt:lpstr>
      <vt:lpstr>Add Fill Layer</vt:lpstr>
      <vt:lpstr>Change color in polbnda layer</vt:lpstr>
      <vt:lpstr>Add Line Layer</vt:lpstr>
      <vt:lpstr>Setup Filter</vt:lpstr>
      <vt:lpstr>Copy Layer</vt:lpstr>
      <vt:lpstr>Setup Line properties</vt:lpstr>
      <vt:lpstr>Zoom function</vt:lpstr>
      <vt:lpstr>Setup Width function.</vt:lpstr>
      <vt:lpstr>Add Symbol layer.</vt:lpstr>
      <vt:lpstr>Setup Icon</vt:lpstr>
      <vt:lpstr>Setup Text - 1</vt:lpstr>
      <vt:lpstr>Setup Text - 2</vt:lpstr>
      <vt:lpstr>Deploy design.</vt:lpstr>
      <vt:lpstr>Result</vt:lpstr>
      <vt:lpstr>Create raster tile from vector tile and style</vt:lpstr>
      <vt:lpstr>Create raster tile from raster file</vt:lpstr>
      <vt:lpstr>Making 4 tile set</vt:lpstr>
      <vt:lpstr>Start QGIS and open</vt:lpstr>
      <vt:lpstr>Add transparency into Elevation data</vt:lpstr>
      <vt:lpstr>Result</vt:lpstr>
      <vt:lpstr>Save as GeoTiff image</vt:lpstr>
      <vt:lpstr>Create raster tile.</vt:lpstr>
      <vt:lpstr>gdal2tiles dialog</vt:lpstr>
      <vt:lpstr>Input parameter</vt:lpstr>
      <vt:lpstr>Click Run</vt:lpstr>
      <vt:lpstr>Convert TMS to zxy</vt:lpstr>
      <vt:lpstr>Note</vt:lpstr>
      <vt:lpstr>Hosting</vt:lpstr>
      <vt:lpstr>Vector tile hosting</vt:lpstr>
      <vt:lpstr>Raster tile hosting</vt:lpstr>
      <vt:lpstr>Overview - nginx</vt:lpstr>
      <vt:lpstr>Reverse proxy setting</vt:lpstr>
      <vt:lpstr>Raster tile hosting with tileserver-gl</vt:lpstr>
      <vt:lpstr>The idea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tiled map using Global map</dc:title>
  <dc:subject/>
  <dc:creator>Taro Matsuzawa</dc:creator>
  <cp:keywords/>
  <dc:description/>
  <cp:lastModifiedBy>松澤太郎</cp:lastModifiedBy>
  <cp:revision>88</cp:revision>
  <dcterms:created xsi:type="dcterms:W3CDTF">2017-10-09T09:16:27Z</dcterms:created>
  <dcterms:modified xsi:type="dcterms:W3CDTF">2017-10-15T11:12:53Z</dcterms:modified>
  <cp:category/>
</cp:coreProperties>
</file>